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38"/>
  </p:notesMasterIdLst>
  <p:handoutMasterIdLst>
    <p:handoutMasterId r:id="rId39"/>
  </p:handoutMasterIdLst>
  <p:sldIdLst>
    <p:sldId id="256" r:id="rId3"/>
    <p:sldId id="377" r:id="rId4"/>
    <p:sldId id="408" r:id="rId5"/>
    <p:sldId id="409" r:id="rId6"/>
    <p:sldId id="411" r:id="rId7"/>
    <p:sldId id="412" r:id="rId8"/>
    <p:sldId id="410" r:id="rId9"/>
    <p:sldId id="413" r:id="rId10"/>
    <p:sldId id="383" r:id="rId11"/>
    <p:sldId id="384" r:id="rId12"/>
    <p:sldId id="385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386" r:id="rId22"/>
    <p:sldId id="387" r:id="rId23"/>
    <p:sldId id="388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378" r:id="rId33"/>
    <p:sldId id="379" r:id="rId34"/>
    <p:sldId id="380" r:id="rId35"/>
    <p:sldId id="381" r:id="rId36"/>
    <p:sldId id="373" r:id="rId37"/>
  </p:sldIdLst>
  <p:sldSz cx="9144000" cy="6858000" type="screen4x3"/>
  <p:notesSz cx="6797675" cy="9926638"/>
  <p:defaultTextStyle>
    <a:defPPr>
      <a:defRPr lang="pt-BR"/>
    </a:defPPr>
    <a:lvl1pPr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Fava" initials="V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34AC"/>
    <a:srgbClr val="0083E7"/>
    <a:srgbClr val="9CBBEA"/>
    <a:srgbClr val="000080"/>
    <a:srgbClr val="F8FBD5"/>
    <a:srgbClr val="6B6BCF"/>
    <a:srgbClr val="D3D3D3"/>
    <a:srgbClr val="686868"/>
    <a:srgbClr val="6B6B6B"/>
    <a:srgbClr val="D5DE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6" autoAdjust="0"/>
    <p:restoredTop sz="99821" autoAdjust="0"/>
  </p:normalViewPr>
  <p:slideViewPr>
    <p:cSldViewPr>
      <p:cViewPr>
        <p:scale>
          <a:sx n="80" d="100"/>
          <a:sy n="80" d="100"/>
        </p:scale>
        <p:origin x="-108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134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S&#233;ries%20Hist&#243;ricas%20Brasil%20fev%20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1%20mar&#231;o_2014\Relatorio_mes_23_novof_comple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ICPN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4931286726923791E-2"/>
          <c:y val="0.13787965660050863"/>
          <c:w val="0.94602051505946183"/>
          <c:h val="0.69258092259177562"/>
        </c:manualLayout>
      </c:layout>
      <c:lineChart>
        <c:grouping val="standard"/>
        <c:ser>
          <c:idx val="0"/>
          <c:order val="0"/>
          <c:dLbls>
            <c:dLbl>
              <c:idx val="14"/>
              <c:layout>
                <c:manualLayout>
                  <c:x val="-3.3975058995555918E-2"/>
                  <c:y val="-5.9569419630287564E-2"/>
                </c:manualLayout>
              </c:layout>
              <c:dLblPos val="r"/>
              <c:showVal val="1"/>
            </c:dLbl>
            <c:dLbl>
              <c:idx val="22"/>
              <c:layout>
                <c:manualLayout>
                  <c:x val="0"/>
                  <c:y val="-5.2962511710291232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ICMPE!$AP$5:$AP$27</c:f>
              <c:numCache>
                <c:formatCode>mmm/yy</c:formatCode>
                <c:ptCount val="23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  <c:pt idx="22">
                  <c:v>41671</c:v>
                </c:pt>
              </c:numCache>
            </c:numRef>
          </c:cat>
          <c:val>
            <c:numRef>
              <c:f>ICMPE!$AQ$5:$AQ$27</c:f>
              <c:numCache>
                <c:formatCode>General</c:formatCode>
                <c:ptCount val="23"/>
                <c:pt idx="0" formatCode="_-* #,##0_-;\-* #,##0_-;_-* &quot;-&quot;??_-;_-@_-">
                  <c:v>115</c:v>
                </c:pt>
                <c:pt idx="1">
                  <c:v>112</c:v>
                </c:pt>
                <c:pt idx="2">
                  <c:v>112</c:v>
                </c:pt>
                <c:pt idx="3" formatCode="0">
                  <c:v>113.349435</c:v>
                </c:pt>
                <c:pt idx="4" formatCode="0">
                  <c:v>116.7064525</c:v>
                </c:pt>
                <c:pt idx="5" formatCode="0">
                  <c:v>121.7459125</c:v>
                </c:pt>
                <c:pt idx="6" formatCode="0">
                  <c:v>124</c:v>
                </c:pt>
                <c:pt idx="7">
                  <c:v>123</c:v>
                </c:pt>
                <c:pt idx="8" formatCode="0">
                  <c:v>117.9514925</c:v>
                </c:pt>
                <c:pt idx="9" formatCode="0">
                  <c:v>117</c:v>
                </c:pt>
                <c:pt idx="10" formatCode="0">
                  <c:v>108</c:v>
                </c:pt>
                <c:pt idx="11" formatCode="0">
                  <c:v>115.3309625</c:v>
                </c:pt>
                <c:pt idx="12" formatCode="0">
                  <c:v>116.39360500000001</c:v>
                </c:pt>
                <c:pt idx="13" formatCode="0">
                  <c:v>116.42737500000001</c:v>
                </c:pt>
                <c:pt idx="14" formatCode="0">
                  <c:v>117</c:v>
                </c:pt>
                <c:pt idx="15" formatCode="0">
                  <c:v>113.708815</c:v>
                </c:pt>
                <c:pt idx="16" formatCode="0">
                  <c:v>119.82521249999999</c:v>
                </c:pt>
                <c:pt idx="17" formatCode="0">
                  <c:v>120.98387</c:v>
                </c:pt>
                <c:pt idx="18" formatCode="0">
                  <c:v>120.77003000000001</c:v>
                </c:pt>
                <c:pt idx="19" formatCode="0">
                  <c:v>120.40402499999999</c:v>
                </c:pt>
                <c:pt idx="20" formatCode="0">
                  <c:v>116.6755725</c:v>
                </c:pt>
                <c:pt idx="21" formatCode="0">
                  <c:v>113.741095</c:v>
                </c:pt>
                <c:pt idx="22" formatCode="0">
                  <c:v>104.53823</c:v>
                </c:pt>
              </c:numCache>
            </c:numRef>
          </c:val>
        </c:ser>
        <c:dLbls>
          <c:showVal val="1"/>
        </c:dLbls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01533568"/>
        <c:axId val="101556608"/>
      </c:lineChart>
      <c:dateAx>
        <c:axId val="101533568"/>
        <c:scaling>
          <c:orientation val="minMax"/>
        </c:scaling>
        <c:axPos val="b"/>
        <c:numFmt formatCode="mmm/yy" sourceLinked="1"/>
        <c:majorTickMark val="none"/>
        <c:tickLblPos val="nextTo"/>
        <c:crossAx val="101556608"/>
        <c:crosses val="autoZero"/>
        <c:auto val="1"/>
        <c:lblOffset val="100"/>
      </c:dateAx>
      <c:valAx>
        <c:axId val="101556608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tickLblPos val="none"/>
        <c:crossAx val="101533568"/>
        <c:crosses val="autoZero"/>
        <c:crossBetween val="between"/>
      </c:valAx>
      <c:spPr>
        <a:noFill/>
      </c:spPr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368031846231471"/>
          <c:y val="7.3721910259225934E-2"/>
          <c:w val="0.83648214379509356"/>
          <c:h val="0.63173511916538405"/>
        </c:manualLayout>
      </c:layout>
      <c:lineChart>
        <c:grouping val="standard"/>
        <c:ser>
          <c:idx val="0"/>
          <c:order val="0"/>
          <c:tx>
            <c:strRef>
              <c:f>Faturam.!$C$3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3.9593940020371997E-2"/>
                  <c:y val="-4.500488004326096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1837853405315262E-2"/>
                  <c:y val="-4.944934646988210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632568017520193E-2"/>
                  <c:y val="-4.893562299687413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0618286480598542E-2"/>
                  <c:y val="-4.526207151241773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3886546325768518E-2"/>
                  <c:y val="-4.056041361663971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7566997158004212E-2"/>
                  <c:y val="-3.571499228425598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477417308699849E-2"/>
                  <c:y val="4.685204236405121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722167302294889E-2"/>
                  <c:y val="4.399095213600812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7919309228049682E-2"/>
                  <c:y val="4.617312283200780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9594116706465211E-2"/>
                  <c:y val="4.172865640538651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1837853405315262E-2"/>
                  <c:y val="-4.1074137089647716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9593940020372108E-2"/>
                  <c:y val="5.15667541557309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5879644966964198E-2"/>
                  <c:y val="4.6608699666310559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9593940020372018E-2"/>
                  <c:y val="3.602395177989688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9593940020372018E-2"/>
                  <c:y val="4.0211556470013989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6.763543651624517E-4"/>
                  <c:y val="-1.4227304501510175E-2"/>
                </c:manualLayout>
              </c:layout>
              <c:dLblPos val="r"/>
              <c:showVal val="1"/>
            </c:dLbl>
            <c:dLbl>
              <c:idx val="17"/>
              <c:delete val="1"/>
            </c:dLbl>
            <c:dLbl>
              <c:idx val="18"/>
              <c:layout>
                <c:manualLayout>
                  <c:x val="-5.5246207653864877E-3"/>
                  <c:y val="3.6023951779896882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Faturam.!$B$14:$B$26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Faturam.!$C$14:$C$26</c:f>
              <c:numCache>
                <c:formatCode>0%</c:formatCode>
                <c:ptCount val="13"/>
                <c:pt idx="0">
                  <c:v>0.1958714</c:v>
                </c:pt>
                <c:pt idx="1">
                  <c:v>0.20346230000000001</c:v>
                </c:pt>
                <c:pt idx="2">
                  <c:v>0.2418788</c:v>
                </c:pt>
                <c:pt idx="3">
                  <c:v>0.24222199999999999</c:v>
                </c:pt>
                <c:pt idx="4">
                  <c:v>0.24341280000000001</c:v>
                </c:pt>
                <c:pt idx="5">
                  <c:v>0.2189198</c:v>
                </c:pt>
                <c:pt idx="6">
                  <c:v>0.26663219999999999</c:v>
                </c:pt>
                <c:pt idx="7">
                  <c:v>0.26292559999999998</c:v>
                </c:pt>
                <c:pt idx="8">
                  <c:v>0.24378459999999999</c:v>
                </c:pt>
                <c:pt idx="9">
                  <c:v>0.27600360000000002</c:v>
                </c:pt>
                <c:pt idx="10">
                  <c:v>0.30989349999999999</c:v>
                </c:pt>
                <c:pt idx="11">
                  <c:v>0.42213980000000001</c:v>
                </c:pt>
                <c:pt idx="12">
                  <c:v>0.1723741</c:v>
                </c:pt>
              </c:numCache>
            </c:numRef>
          </c:val>
        </c:ser>
        <c:ser>
          <c:idx val="1"/>
          <c:order val="1"/>
          <c:tx>
            <c:strRef>
              <c:f>Faturam.!$D$3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2.5316996937146528E-2"/>
                  <c:y val="-2.6798032155528298E-2"/>
                </c:manualLayout>
              </c:layout>
              <c:showVal val="1"/>
            </c:dLbl>
            <c:dLbl>
              <c:idx val="1"/>
              <c:layout>
                <c:manualLayout>
                  <c:x val="-3.1623276979303963E-2"/>
                  <c:y val="-4.6666732613197232E-2"/>
                </c:manualLayout>
              </c:layout>
              <c:showVal val="1"/>
            </c:dLbl>
            <c:dLbl>
              <c:idx val="2"/>
              <c:layout>
                <c:manualLayout>
                  <c:x val="-3.7287303072306238E-2"/>
                  <c:y val="-3.8363075218612749E-2"/>
                </c:manualLayout>
              </c:layout>
              <c:showVal val="1"/>
            </c:dLbl>
            <c:dLbl>
              <c:idx val="3"/>
              <c:layout>
                <c:manualLayout>
                  <c:x val="-3.8463502395421671E-2"/>
                  <c:y val="-5.0925984251968502E-2"/>
                </c:manualLayout>
              </c:layout>
              <c:showVal val="1"/>
            </c:dLbl>
            <c:dLbl>
              <c:idx val="4"/>
              <c:layout>
                <c:manualLayout>
                  <c:x val="-4.1024390631749959E-2"/>
                  <c:y val="-6.0185126859142866E-2"/>
                </c:manualLayout>
              </c:layout>
              <c:showVal val="1"/>
            </c:dLbl>
            <c:dLbl>
              <c:idx val="5"/>
              <c:layout>
                <c:manualLayout>
                  <c:x val="-1.9335995992759404E-2"/>
                  <c:y val="-3.1828433506113252E-2"/>
                </c:manualLayout>
              </c:layout>
              <c:showVal val="1"/>
            </c:dLbl>
            <c:dLbl>
              <c:idx val="6"/>
              <c:layout>
                <c:manualLayout>
                  <c:x val="-3.1197816866631152E-2"/>
                  <c:y val="-4.9134781519144397E-2"/>
                </c:manualLayout>
              </c:layout>
              <c:showVal val="1"/>
            </c:dLbl>
            <c:dLbl>
              <c:idx val="7"/>
              <c:layout>
                <c:manualLayout>
                  <c:x val="-3.5260360209938418E-2"/>
                  <c:y val="-4.4946847096374261E-2"/>
                </c:manualLayout>
              </c:layout>
              <c:showVal val="1"/>
            </c:dLbl>
            <c:dLbl>
              <c:idx val="8"/>
              <c:layout>
                <c:manualLayout>
                  <c:x val="-4.0390440928980247E-2"/>
                  <c:y val="-4.3238502222398077E-2"/>
                </c:manualLayout>
              </c:layout>
              <c:showVal val="1"/>
            </c:dLbl>
            <c:dLbl>
              <c:idx val="9"/>
              <c:layout>
                <c:manualLayout>
                  <c:x val="-3.5902790845186765E-2"/>
                  <c:y val="-4.349536395890212E-2"/>
                </c:manualLayout>
              </c:layout>
              <c:showVal val="1"/>
            </c:dLbl>
            <c:dLbl>
              <c:idx val="10"/>
              <c:layout>
                <c:manualLayout>
                  <c:x val="-4.0390440928980247E-2"/>
                  <c:y val="4.7169245176011294E-2"/>
                </c:manualLayout>
              </c:layout>
              <c:showVal val="1"/>
            </c:dLbl>
            <c:dLbl>
              <c:idx val="11"/>
              <c:layout>
                <c:manualLayout>
                  <c:x val="-4.0390440928980247E-2"/>
                  <c:y val="-4.8375077487173387E-2"/>
                </c:manualLayout>
              </c:layout>
              <c:showVal val="1"/>
            </c:dLbl>
            <c:dLbl>
              <c:idx val="12"/>
              <c:layout>
                <c:manualLayout>
                  <c:x val="-2.6926960619320133E-2"/>
                  <c:y val="-5.3076735382951497E-2"/>
                </c:manualLayout>
              </c:layout>
              <c:showVal val="1"/>
            </c:dLbl>
            <c:dLbl>
              <c:idx val="14"/>
              <c:layout>
                <c:manualLayout>
                  <c:x val="-4.7122181083810173E-2"/>
                  <c:y val="-4.1876046901172505E-2"/>
                </c:manualLayout>
              </c:layout>
              <c:showVal val="1"/>
            </c:dLbl>
            <c:dLbl>
              <c:idx val="15"/>
              <c:layout>
                <c:manualLayout>
                  <c:x val="-1.5707393694603403E-2"/>
                  <c:y val="-4.6063651591289792E-2"/>
                </c:manualLayout>
              </c:layout>
              <c:showVal val="1"/>
            </c:dLbl>
            <c:dLbl>
              <c:idx val="16"/>
              <c:layout>
                <c:manualLayout>
                  <c:x val="-1.3463480309660093E-2"/>
                  <c:y val="-4.1876046901172526E-3"/>
                </c:manualLayout>
              </c:layout>
              <c:showVal val="1"/>
            </c:dLbl>
            <c:dLbl>
              <c:idx val="17"/>
              <c:layout>
                <c:manualLayout>
                  <c:x val="-3.1414787389206791E-2"/>
                  <c:y val="-4.1876046901172505E-2"/>
                </c:manualLayout>
              </c:layout>
              <c:showVal val="1"/>
            </c:dLbl>
            <c:dLbl>
              <c:idx val="18"/>
              <c:layout>
                <c:manualLayout>
                  <c:x val="-8.9756535397733962E-3"/>
                  <c:y val="-4.1876046901172505E-2"/>
                </c:manualLayout>
              </c:layout>
              <c:showVal val="1"/>
            </c:dLbl>
            <c:showVal val="1"/>
          </c:dLbls>
          <c:cat>
            <c:numRef>
              <c:f>Faturam.!$B$14:$B$26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Faturam.!$D$14:$D$26</c:f>
              <c:numCache>
                <c:formatCode>0%</c:formatCode>
                <c:ptCount val="13"/>
                <c:pt idx="0">
                  <c:v>0.46058389999999999</c:v>
                </c:pt>
                <c:pt idx="1">
                  <c:v>0.35707919999999999</c:v>
                </c:pt>
                <c:pt idx="2">
                  <c:v>0.27728639999999999</c:v>
                </c:pt>
                <c:pt idx="3">
                  <c:v>0.25120959999999998</c:v>
                </c:pt>
                <c:pt idx="4">
                  <c:v>0.2466265</c:v>
                </c:pt>
                <c:pt idx="5">
                  <c:v>0.283912</c:v>
                </c:pt>
                <c:pt idx="6">
                  <c:v>0.25139519999999999</c:v>
                </c:pt>
                <c:pt idx="7">
                  <c:v>0.25924190000000003</c:v>
                </c:pt>
                <c:pt idx="8">
                  <c:v>0.26552809999999999</c:v>
                </c:pt>
                <c:pt idx="9">
                  <c:v>0.22445219999999999</c:v>
                </c:pt>
                <c:pt idx="10">
                  <c:v>0.2061682</c:v>
                </c:pt>
                <c:pt idx="11">
                  <c:v>0.2159142</c:v>
                </c:pt>
                <c:pt idx="12">
                  <c:v>0.48602869999999998</c:v>
                </c:pt>
              </c:numCache>
            </c:numRef>
          </c:val>
        </c:ser>
        <c:ser>
          <c:idx val="2"/>
          <c:order val="2"/>
          <c:tx>
            <c:strRef>
              <c:f>Faturam.!$E$3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4.4444503339808893E-2"/>
                  <c:y val="-4.075924240625696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8780477246806618E-2"/>
                  <c:y val="-4.299285139608811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7712763184978855E-2"/>
                  <c:y val="-6.018511191126236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138046611558271E-2"/>
                  <c:y val="-5.273612155264530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4292650476920004E-2"/>
                  <c:y val="-5.225207401838591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006498514511702E-2"/>
                  <c:y val="-5.092598425196850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1775129842192817E-2"/>
                  <c:y val="-6.018512685914290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3550215512862254E-2"/>
                  <c:y val="-5.500017497812781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4683047234376899E-2"/>
                  <c:y val="-5.3333333333333753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8146704230130023E-2"/>
                  <c:y val="-5.777777777777778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5902614159093474E-2"/>
                  <c:y val="-5.7777777777777754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039044092898051E-2"/>
                  <c:y val="-5.333333333333375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0"/>
                  <c:y val="-5.2819543913794696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4.0390440928980323E-2"/>
                  <c:y val="-4.187604690117250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9170874004263492E-2"/>
                  <c:y val="-3.7688771943708038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1219566924716699E-2"/>
                  <c:y val="-2.512562814070351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0195220464490082E-2"/>
                  <c:y val="-3.3500837520938034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683047234376809E-2"/>
                  <c:y val="-3.350116725359078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8.9756535397733962E-3"/>
                  <c:y val="-3.7688442211055356E-2"/>
                </c:manualLayout>
              </c:layout>
              <c:dLblPos val="r"/>
              <c:showVal val="1"/>
            </c:dLbl>
            <c:dLblPos val="r"/>
            <c:showVal val="1"/>
          </c:dLbls>
          <c:cat>
            <c:numRef>
              <c:f>Faturam.!$B$14:$B$26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Faturam.!$E$14:$E$26</c:f>
              <c:numCache>
                <c:formatCode>0%</c:formatCode>
                <c:ptCount val="13"/>
                <c:pt idx="0">
                  <c:v>0.34354469999999998</c:v>
                </c:pt>
                <c:pt idx="1">
                  <c:v>0.43945849999999997</c:v>
                </c:pt>
                <c:pt idx="2">
                  <c:v>0.48083480000000001</c:v>
                </c:pt>
                <c:pt idx="3">
                  <c:v>0.50656840000000003</c:v>
                </c:pt>
                <c:pt idx="4">
                  <c:v>0.50996070000000004</c:v>
                </c:pt>
                <c:pt idx="5">
                  <c:v>0.4971681</c:v>
                </c:pt>
                <c:pt idx="6">
                  <c:v>0.48197250000000003</c:v>
                </c:pt>
                <c:pt idx="7">
                  <c:v>0.47783249999999999</c:v>
                </c:pt>
                <c:pt idx="8">
                  <c:v>0.49068729999999999</c:v>
                </c:pt>
                <c:pt idx="9">
                  <c:v>0.49954419999999999</c:v>
                </c:pt>
                <c:pt idx="10">
                  <c:v>0.48393829999999999</c:v>
                </c:pt>
                <c:pt idx="11">
                  <c:v>0.36194599999999999</c:v>
                </c:pt>
                <c:pt idx="12">
                  <c:v>0.34159719999999999</c:v>
                </c:pt>
              </c:numCache>
            </c:numRef>
          </c:val>
        </c:ser>
        <c:marker val="1"/>
        <c:axId val="79463552"/>
        <c:axId val="80155776"/>
      </c:lineChart>
      <c:dateAx>
        <c:axId val="79463552"/>
        <c:scaling>
          <c:orientation val="minMax"/>
        </c:scaling>
        <c:axPos val="b"/>
        <c:numFmt formatCode="mmm/yy" sourceLinked="1"/>
        <c:tickLblPos val="nextTo"/>
        <c:crossAx val="80155776"/>
        <c:crosses val="autoZero"/>
        <c:auto val="1"/>
        <c:lblOffset val="100"/>
        <c:baseTimeUnit val="months"/>
      </c:dateAx>
      <c:valAx>
        <c:axId val="80155776"/>
        <c:scaling>
          <c:orientation val="minMax"/>
        </c:scaling>
        <c:axPos val="l"/>
        <c:numFmt formatCode="0%" sourceLinked="1"/>
        <c:tickLblPos val="nextTo"/>
        <c:crossAx val="79463552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1.6048858052840429E-2"/>
          <c:y val="0.86437975133586464"/>
          <c:w val="0.96777972492674313"/>
          <c:h val="0.1211735734228442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Faturam.!$G$10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Faturam.!$G$11:$G$14</c:f>
              <c:numCache>
                <c:formatCode>0%</c:formatCode>
                <c:ptCount val="4"/>
                <c:pt idx="0">
                  <c:v>0.17104929999999999</c:v>
                </c:pt>
                <c:pt idx="1">
                  <c:v>0.1759481</c:v>
                </c:pt>
                <c:pt idx="2">
                  <c:v>0.16039110000000001</c:v>
                </c:pt>
                <c:pt idx="3">
                  <c:v>0.1779134</c:v>
                </c:pt>
              </c:numCache>
            </c:numRef>
          </c:val>
        </c:ser>
        <c:ser>
          <c:idx val="1"/>
          <c:order val="1"/>
          <c:tx>
            <c:strRef>
              <c:f>Faturam.!$H$10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Faturam.!$H$11:$H$14</c:f>
              <c:numCache>
                <c:formatCode>0%</c:formatCode>
                <c:ptCount val="4"/>
                <c:pt idx="0">
                  <c:v>0.33110650000000003</c:v>
                </c:pt>
                <c:pt idx="1">
                  <c:v>0.5084784</c:v>
                </c:pt>
                <c:pt idx="2">
                  <c:v>0.34380359999999999</c:v>
                </c:pt>
                <c:pt idx="3">
                  <c:v>0.334507</c:v>
                </c:pt>
              </c:numCache>
            </c:numRef>
          </c:val>
        </c:ser>
        <c:ser>
          <c:idx val="2"/>
          <c:order val="2"/>
          <c:tx>
            <c:strRef>
              <c:f>Faturam.!$I$10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Faturam.!$I$11:$I$14</c:f>
              <c:numCache>
                <c:formatCode>0%</c:formatCode>
                <c:ptCount val="4"/>
                <c:pt idx="0">
                  <c:v>0.49784420000000001</c:v>
                </c:pt>
                <c:pt idx="1">
                  <c:v>0.31557350000000001</c:v>
                </c:pt>
                <c:pt idx="2">
                  <c:v>0.49580540000000001</c:v>
                </c:pt>
                <c:pt idx="3">
                  <c:v>0.4875796</c:v>
                </c:pt>
              </c:numCache>
            </c:numRef>
          </c:val>
        </c:ser>
        <c:gapWidth val="44"/>
        <c:overlap val="100"/>
        <c:axId val="79262848"/>
        <c:axId val="79313536"/>
      </c:barChart>
      <c:catAx>
        <c:axId val="79262848"/>
        <c:scaling>
          <c:orientation val="minMax"/>
        </c:scaling>
        <c:axPos val="l"/>
        <c:tickLblPos val="nextTo"/>
        <c:spPr>
          <a:effectLst>
            <a:outerShdw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b="1"/>
            </a:pPr>
            <a:endParaRPr lang="pt-BR"/>
          </a:p>
        </c:txPr>
        <c:crossAx val="79313536"/>
        <c:crosses val="autoZero"/>
        <c:auto val="1"/>
        <c:lblAlgn val="ctr"/>
        <c:lblOffset val="100"/>
      </c:catAx>
      <c:valAx>
        <c:axId val="79313536"/>
        <c:scaling>
          <c:orientation val="minMax"/>
          <c:max val="1"/>
        </c:scaling>
        <c:axPos val="b"/>
        <c:numFmt formatCode="0%" sourceLinked="1"/>
        <c:tickLblPos val="nextTo"/>
        <c:crossAx val="792628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Faturam.!$G$10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Faturam.!$G$17:$G$19</c:f>
              <c:numCache>
                <c:formatCode>0%</c:formatCode>
                <c:ptCount val="3"/>
                <c:pt idx="0">
                  <c:v>0.1716839</c:v>
                </c:pt>
                <c:pt idx="1">
                  <c:v>0.16713520000000001</c:v>
                </c:pt>
                <c:pt idx="2">
                  <c:v>0.27332600000000001</c:v>
                </c:pt>
              </c:numCache>
            </c:numRef>
          </c:val>
        </c:ser>
        <c:ser>
          <c:idx val="1"/>
          <c:order val="1"/>
          <c:tx>
            <c:strRef>
              <c:f>Faturam.!$H$10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Faturam.!$H$17:$H$19</c:f>
              <c:numCache>
                <c:formatCode>0%</c:formatCode>
                <c:ptCount val="3"/>
                <c:pt idx="0">
                  <c:v>0.34848240000000003</c:v>
                </c:pt>
                <c:pt idx="1">
                  <c:v>0.34061970000000003</c:v>
                </c:pt>
                <c:pt idx="2">
                  <c:v>0.27860699999999999</c:v>
                </c:pt>
              </c:numCache>
            </c:numRef>
          </c:val>
        </c:ser>
        <c:ser>
          <c:idx val="2"/>
          <c:order val="2"/>
          <c:tx>
            <c:strRef>
              <c:f>Faturam.!$I$10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Faturam.!$I$17:$I$19</c:f>
              <c:numCache>
                <c:formatCode>0%</c:formatCode>
                <c:ptCount val="3"/>
                <c:pt idx="0">
                  <c:v>0.47983369999999997</c:v>
                </c:pt>
                <c:pt idx="1">
                  <c:v>0.49224509999999999</c:v>
                </c:pt>
                <c:pt idx="2">
                  <c:v>0.44806699999999999</c:v>
                </c:pt>
              </c:numCache>
            </c:numRef>
          </c:val>
        </c:ser>
        <c:gapWidth val="65"/>
        <c:overlap val="100"/>
        <c:axId val="114787840"/>
        <c:axId val="114789760"/>
      </c:barChart>
      <c:catAx>
        <c:axId val="114787840"/>
        <c:scaling>
          <c:orientation val="minMax"/>
        </c:scaling>
        <c:axPos val="l"/>
        <c:tickLblPos val="nextTo"/>
        <c:spPr>
          <a:effectLst>
            <a:outerShdw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b="1"/>
            </a:pPr>
            <a:endParaRPr lang="pt-BR"/>
          </a:p>
        </c:txPr>
        <c:crossAx val="114789760"/>
        <c:crosses val="autoZero"/>
        <c:auto val="1"/>
        <c:lblAlgn val="ctr"/>
        <c:lblOffset val="100"/>
      </c:catAx>
      <c:valAx>
        <c:axId val="114789760"/>
        <c:scaling>
          <c:orientation val="minMax"/>
          <c:max val="1"/>
        </c:scaling>
        <c:axPos val="b"/>
        <c:numFmt formatCode="0%" sourceLinked="1"/>
        <c:tickLblPos val="nextTo"/>
        <c:crossAx val="11478784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Faturam.!$G$4:$G$8</c:f>
              <c:numCache>
                <c:formatCode>0%</c:formatCode>
                <c:ptCount val="5"/>
                <c:pt idx="0">
                  <c:v>0.1782349</c:v>
                </c:pt>
                <c:pt idx="1">
                  <c:v>0.1784251</c:v>
                </c:pt>
                <c:pt idx="2">
                  <c:v>0.15401100000000001</c:v>
                </c:pt>
                <c:pt idx="3">
                  <c:v>0.2006503</c:v>
                </c:pt>
                <c:pt idx="4">
                  <c:v>0.20038149999999999</c:v>
                </c:pt>
              </c:numCache>
            </c:numRef>
          </c:val>
        </c:ser>
        <c:ser>
          <c:idx val="1"/>
          <c:order val="1"/>
          <c:tx>
            <c:strRef>
              <c:f>Faturam.!$H$3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Faturam.!$H$4:$H$8</c:f>
              <c:numCache>
                <c:formatCode>0%</c:formatCode>
                <c:ptCount val="5"/>
                <c:pt idx="0">
                  <c:v>0.32361830000000003</c:v>
                </c:pt>
                <c:pt idx="1">
                  <c:v>0.3680621</c:v>
                </c:pt>
                <c:pt idx="2">
                  <c:v>0.33414919999999998</c:v>
                </c:pt>
                <c:pt idx="3">
                  <c:v>0.34581630000000002</c:v>
                </c:pt>
                <c:pt idx="4">
                  <c:v>0.32934809999999998</c:v>
                </c:pt>
              </c:numCache>
            </c:numRef>
          </c:val>
        </c:ser>
        <c:ser>
          <c:idx val="2"/>
          <c:order val="2"/>
          <c:tx>
            <c:strRef>
              <c:f>Faturam.!$I$3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Faturam.!$I$4:$I$8</c:f>
              <c:numCache>
                <c:formatCode>0%</c:formatCode>
                <c:ptCount val="5"/>
                <c:pt idx="0">
                  <c:v>0.4981467</c:v>
                </c:pt>
                <c:pt idx="1">
                  <c:v>0.45351279999999999</c:v>
                </c:pt>
                <c:pt idx="2">
                  <c:v>0.51183979999999996</c:v>
                </c:pt>
                <c:pt idx="3">
                  <c:v>0.45353339999999998</c:v>
                </c:pt>
                <c:pt idx="4">
                  <c:v>0.47027029999999997</c:v>
                </c:pt>
              </c:numCache>
            </c:numRef>
          </c:val>
        </c:ser>
        <c:gapWidth val="58"/>
        <c:overlap val="100"/>
        <c:axId val="80212736"/>
        <c:axId val="80572416"/>
      </c:barChart>
      <c:catAx>
        <c:axId val="8021273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0572416"/>
        <c:crosses val="autoZero"/>
        <c:auto val="1"/>
        <c:lblAlgn val="ctr"/>
        <c:lblOffset val="100"/>
      </c:catAx>
      <c:valAx>
        <c:axId val="80572416"/>
        <c:scaling>
          <c:orientation val="minMax"/>
          <c:max val="1"/>
        </c:scaling>
        <c:axPos val="b"/>
        <c:numFmt formatCode="0%" sourceLinked="1"/>
        <c:tickLblPos val="nextTo"/>
        <c:crossAx val="802127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Pessoal Ocupado (Janeiro/14)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4.5981048143629896E-2"/>
                  <c:y val="-3.7680820719327955E-2"/>
                </c:manualLayout>
              </c:layout>
              <c:showVal val="1"/>
            </c:dLbl>
            <c:dLbl>
              <c:idx val="1"/>
              <c:layout>
                <c:manualLayout>
                  <c:x val="-8.305299865685822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1.2489628833296204E-2"/>
                  <c:y val="-3.967004124484440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'P. O.'!$V$3:$X$3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'P. O.'!$V$6:$X$6</c:f>
              <c:numCache>
                <c:formatCode>0%</c:formatCode>
                <c:ptCount val="3"/>
                <c:pt idx="0">
                  <c:v>4.9448199999999998E-2</c:v>
                </c:pt>
                <c:pt idx="1">
                  <c:v>0.1111843</c:v>
                </c:pt>
                <c:pt idx="2">
                  <c:v>0.83936750000000004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zero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368031846231471"/>
          <c:y val="7.3721910259225934E-2"/>
          <c:w val="0.83648214379509356"/>
          <c:h val="0.65138897637795279"/>
        </c:manualLayout>
      </c:layout>
      <c:lineChart>
        <c:grouping val="standard"/>
        <c:ser>
          <c:idx val="0"/>
          <c:order val="0"/>
          <c:tx>
            <c:strRef>
              <c:f>'P. O.'!$C$3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5749091892802405E-2"/>
                  <c:y val="-5.160075329566847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931090586385555E-2"/>
                  <c:y val="-4.68964449123709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082641927287142E-2"/>
                  <c:y val="-3.878582973738444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9750000000000132E-2"/>
                  <c:y val="2.843289588801434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72987483470877E-2"/>
                  <c:y val="3.631735298624401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9704243681285584E-2"/>
                  <c:y val="3.932822898079359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9704243681285584E-2"/>
                  <c:y val="3.0958277108016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9580877537655691E-2"/>
                  <c:y val="2.8433245844269636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4341846758349642E-2"/>
                  <c:y val="3.287769028871429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8146125643921232E-2"/>
                  <c:y val="2.843324584426970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5.5199216926132451E-2"/>
                  <c:y val="1.4218373362463402E-2"/>
                </c:manualLayout>
              </c:layout>
              <c:dLblPos val="r"/>
              <c:showVal val="1"/>
            </c:dLbl>
            <c:dLbl>
              <c:idx val="16"/>
              <c:delete val="1"/>
            </c:dLbl>
            <c:dLbl>
              <c:idx val="17"/>
              <c:delete val="1"/>
            </c:dLbl>
            <c:dLblPos val="t"/>
            <c:showVal val="1"/>
          </c:dLbls>
          <c:cat>
            <c:numRef>
              <c:f>'P. O.'!$B$14:$B$26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'P. O.'!$C$14:$C$26</c:f>
              <c:numCache>
                <c:formatCode>0%</c:formatCode>
                <c:ptCount val="13"/>
                <c:pt idx="0">
                  <c:v>5.6873899999999998E-2</c:v>
                </c:pt>
                <c:pt idx="1">
                  <c:v>5.2998299999999998E-2</c:v>
                </c:pt>
                <c:pt idx="2">
                  <c:v>6.04383E-2</c:v>
                </c:pt>
                <c:pt idx="3">
                  <c:v>5.6923500000000002E-2</c:v>
                </c:pt>
                <c:pt idx="4">
                  <c:v>6.0600899999999999E-2</c:v>
                </c:pt>
                <c:pt idx="5">
                  <c:v>4.8358699999999998E-2</c:v>
                </c:pt>
                <c:pt idx="6">
                  <c:v>5.4941200000000003E-2</c:v>
                </c:pt>
                <c:pt idx="7">
                  <c:v>5.1504599999999998E-2</c:v>
                </c:pt>
                <c:pt idx="8">
                  <c:v>5.1579600000000003E-2</c:v>
                </c:pt>
                <c:pt idx="9">
                  <c:v>7.4124899999999994E-2</c:v>
                </c:pt>
                <c:pt idx="10">
                  <c:v>7.9624899999999998E-2</c:v>
                </c:pt>
                <c:pt idx="11">
                  <c:v>9.1682E-2</c:v>
                </c:pt>
                <c:pt idx="12">
                  <c:v>4.9448199999999998E-2</c:v>
                </c:pt>
              </c:numCache>
            </c:numRef>
          </c:val>
        </c:ser>
        <c:ser>
          <c:idx val="1"/>
          <c:order val="1"/>
          <c:tx>
            <c:strRef>
              <c:f>'P. O.'!$D$3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4.1666666666666664E-2"/>
                  <c:y val="-5.333333333333396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7367170280142192E-2"/>
                  <c:y val="3.873607136207785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9053752106044157E-2"/>
                  <c:y val="3.873607136207785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3808043149812519E-2"/>
                  <c:y val="-5.333368328958903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0083948249101484E-2"/>
                  <c:y val="-5.333333333333375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4693401508162386E-2"/>
                  <c:y val="-5.232933453939732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0084020534730522E-2"/>
                  <c:y val="-4.814402907734461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545261410103702E-2"/>
                  <c:y val="2.666666666666667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370310783843817E-2"/>
                  <c:y val="4.000000000000008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9767507480071004E-2"/>
                  <c:y val="-6.14436848877883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19122462344469E-2"/>
                  <c:y val="-5.3333333333333684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9292730844793712E-2"/>
                  <c:y val="-5.333333333333375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9292730844793712E-2"/>
                  <c:y val="-4.444444444444450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4.4531761624099539E-2"/>
                  <c:y val="8.8888888888889236E-3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4.9291426047530342E-3"/>
                  <c:y val="-5.674003555581917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1.2322856511882543E-2"/>
                  <c:y val="-3.7665112953159677E-2"/>
                </c:manualLayout>
              </c:layout>
              <c:dLblPos val="r"/>
              <c:showVal val="1"/>
            </c:dLbl>
            <c:dLbl>
              <c:idx val="16"/>
              <c:delete val="1"/>
            </c:dLbl>
            <c:dLbl>
              <c:idx val="17"/>
              <c:layout>
                <c:manualLayout>
                  <c:x val="-2.2181141721388596E-2"/>
                  <c:y val="-5.0219711236660323E-2"/>
                </c:manualLayout>
              </c:layout>
              <c:dLblPos val="r"/>
              <c:showVal val="1"/>
            </c:dLbl>
            <c:dLblPos val="r"/>
            <c:showVal val="1"/>
          </c:dLbls>
          <c:cat>
            <c:numRef>
              <c:f>'P. O.'!$B$14:$B$26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'P. O.'!$D$14:$D$26</c:f>
              <c:numCache>
                <c:formatCode>0%</c:formatCode>
                <c:ptCount val="13"/>
                <c:pt idx="0">
                  <c:v>0.1222351</c:v>
                </c:pt>
                <c:pt idx="1">
                  <c:v>7.7803800000000006E-2</c:v>
                </c:pt>
                <c:pt idx="2">
                  <c:v>8.2173999999999997E-2</c:v>
                </c:pt>
                <c:pt idx="3">
                  <c:v>6.34266E-2</c:v>
                </c:pt>
                <c:pt idx="4">
                  <c:v>6.1438800000000002E-2</c:v>
                </c:pt>
                <c:pt idx="5">
                  <c:v>7.1652199999999999E-2</c:v>
                </c:pt>
                <c:pt idx="6">
                  <c:v>6.5062800000000004E-2</c:v>
                </c:pt>
                <c:pt idx="7">
                  <c:v>6.7004300000000003E-2</c:v>
                </c:pt>
                <c:pt idx="8">
                  <c:v>6.0783299999999998E-2</c:v>
                </c:pt>
                <c:pt idx="9">
                  <c:v>5.9942700000000002E-2</c:v>
                </c:pt>
                <c:pt idx="10">
                  <c:v>6.0737199999999998E-2</c:v>
                </c:pt>
                <c:pt idx="11">
                  <c:v>6.7410300000000006E-2</c:v>
                </c:pt>
                <c:pt idx="12">
                  <c:v>0.1111843</c:v>
                </c:pt>
              </c:numCache>
            </c:numRef>
          </c:val>
        </c:ser>
        <c:ser>
          <c:idx val="2"/>
          <c:order val="2"/>
          <c:tx>
            <c:strRef>
              <c:f>'P. O.'!$E$3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5.5080776985391842E-2"/>
                  <c:y val="-4.27779527559054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4760917655431144E-2"/>
                  <c:y val="-4.666666666666668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4444444444444502E-2"/>
                  <c:y val="-6.018518518518514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0474761381742804E-2"/>
                  <c:y val="-5.666666666666666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2141402265777665E-2"/>
                  <c:y val="-6.481469816272983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8572260982112014E-2"/>
                  <c:y val="-5.092598425196850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6589215640775748E-2"/>
                  <c:y val="-5.129623797025391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0084360771210067E-2"/>
                  <c:y val="-5.166684164479439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1434184675834982E-2"/>
                  <c:y val="-5.333333333333377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4531761624099539E-2"/>
                  <c:y val="-5.3333333333333753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7151277013752373E-2"/>
                  <c:y val="-4.000000000000002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191246075606845E-2"/>
                  <c:y val="-4.077847142930120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5575457993031667E-2"/>
                  <c:y val="-4.4185107746654066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7433344989914803E-2"/>
                  <c:y val="-3.896212596777567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9433140838024218E-2"/>
                  <c:y val="-4.759141453834291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4503998233271091E-2"/>
                  <c:y val="-4.185041841521223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2039426930894586E-2"/>
                  <c:y val="-3.766478342749529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7.39371390712953E-3"/>
                  <c:y val="-3.347980749110701E-2"/>
                </c:manualLayout>
              </c:layout>
              <c:dLblPos val="r"/>
              <c:showVal val="1"/>
            </c:dLbl>
            <c:dLblPos val="r"/>
            <c:showVal val="1"/>
          </c:dLbls>
          <c:cat>
            <c:numRef>
              <c:f>'P. O.'!$B$14:$B$26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'P. O.'!$E$14:$E$26</c:f>
              <c:numCache>
                <c:formatCode>0%</c:formatCode>
                <c:ptCount val="13"/>
                <c:pt idx="0">
                  <c:v>0.82089100000000004</c:v>
                </c:pt>
                <c:pt idx="1">
                  <c:v>0.86919800000000003</c:v>
                </c:pt>
                <c:pt idx="2">
                  <c:v>0.85738769999999997</c:v>
                </c:pt>
                <c:pt idx="3">
                  <c:v>0.87964989999999998</c:v>
                </c:pt>
                <c:pt idx="4">
                  <c:v>0.87796030000000003</c:v>
                </c:pt>
                <c:pt idx="5">
                  <c:v>0.87998909999999997</c:v>
                </c:pt>
                <c:pt idx="6">
                  <c:v>0.879996</c:v>
                </c:pt>
                <c:pt idx="7">
                  <c:v>0.88149109999999997</c:v>
                </c:pt>
                <c:pt idx="8">
                  <c:v>0.88763709999999996</c:v>
                </c:pt>
                <c:pt idx="9">
                  <c:v>0.86593240000000005</c:v>
                </c:pt>
                <c:pt idx="10">
                  <c:v>0.85963789999999995</c:v>
                </c:pt>
                <c:pt idx="11">
                  <c:v>0.84090779999999998</c:v>
                </c:pt>
                <c:pt idx="12">
                  <c:v>0.83936750000000004</c:v>
                </c:pt>
              </c:numCache>
            </c:numRef>
          </c:val>
        </c:ser>
        <c:marker val="1"/>
        <c:axId val="108038784"/>
        <c:axId val="115493888"/>
      </c:lineChart>
      <c:dateAx>
        <c:axId val="108038784"/>
        <c:scaling>
          <c:orientation val="minMax"/>
        </c:scaling>
        <c:axPos val="b"/>
        <c:numFmt formatCode="mmm/yy" sourceLinked="1"/>
        <c:tickLblPos val="nextTo"/>
        <c:crossAx val="115493888"/>
        <c:crosses val="autoZero"/>
        <c:auto val="1"/>
        <c:lblOffset val="100"/>
        <c:baseTimeUnit val="months"/>
      </c:dateAx>
      <c:valAx>
        <c:axId val="115493888"/>
        <c:scaling>
          <c:orientation val="minMax"/>
        </c:scaling>
        <c:axPos val="l"/>
        <c:numFmt formatCode="0%" sourceLinked="1"/>
        <c:tickLblPos val="nextTo"/>
        <c:crossAx val="1080387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6048858052840429E-2"/>
          <c:y val="0.86437975133586464"/>
          <c:w val="0.96777972492674313"/>
          <c:h val="0.1211735734228442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O.'!$G$10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O.'!$G$11:$G$14</c:f>
              <c:numCache>
                <c:formatCode>0%</c:formatCode>
                <c:ptCount val="4"/>
                <c:pt idx="0">
                  <c:v>3.7114300000000003E-2</c:v>
                </c:pt>
                <c:pt idx="1">
                  <c:v>9.1419399999999998E-2</c:v>
                </c:pt>
                <c:pt idx="2">
                  <c:v>5.6745900000000002E-2</c:v>
                </c:pt>
                <c:pt idx="3">
                  <c:v>6.1157400000000001E-2</c:v>
                </c:pt>
              </c:numCache>
            </c:numRef>
          </c:val>
        </c:ser>
        <c:ser>
          <c:idx val="1"/>
          <c:order val="1"/>
          <c:tx>
            <c:strRef>
              <c:f>'P. O.'!$H$10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O.'!$H$11:$H$14</c:f>
              <c:numCache>
                <c:formatCode>0%</c:formatCode>
                <c:ptCount val="4"/>
                <c:pt idx="0">
                  <c:v>0.8468561</c:v>
                </c:pt>
                <c:pt idx="1">
                  <c:v>0.77150370000000001</c:v>
                </c:pt>
                <c:pt idx="2">
                  <c:v>0.81369409999999998</c:v>
                </c:pt>
                <c:pt idx="3">
                  <c:v>0.84509339999999999</c:v>
                </c:pt>
              </c:numCache>
            </c:numRef>
          </c:val>
        </c:ser>
        <c:ser>
          <c:idx val="2"/>
          <c:order val="2"/>
          <c:tx>
            <c:strRef>
              <c:f>'P. O.'!$I$10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O.'!$I$11:$I$14</c:f>
              <c:numCache>
                <c:formatCode>0%</c:formatCode>
                <c:ptCount val="4"/>
                <c:pt idx="0">
                  <c:v>0.1160297</c:v>
                </c:pt>
                <c:pt idx="1">
                  <c:v>0.1370769</c:v>
                </c:pt>
                <c:pt idx="2">
                  <c:v>0.12955990000000001</c:v>
                </c:pt>
                <c:pt idx="3">
                  <c:v>9.3749200000000005E-2</c:v>
                </c:pt>
              </c:numCache>
            </c:numRef>
          </c:val>
        </c:ser>
        <c:gapWidth val="59"/>
        <c:overlap val="100"/>
        <c:axId val="101753600"/>
        <c:axId val="108037632"/>
      </c:barChart>
      <c:catAx>
        <c:axId val="10175360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08037632"/>
        <c:crosses val="autoZero"/>
        <c:auto val="1"/>
        <c:lblAlgn val="ctr"/>
        <c:lblOffset val="100"/>
      </c:catAx>
      <c:valAx>
        <c:axId val="108037632"/>
        <c:scaling>
          <c:orientation val="minMax"/>
          <c:max val="1"/>
        </c:scaling>
        <c:axPos val="b"/>
        <c:numFmt formatCode="0%" sourceLinked="1"/>
        <c:tickLblPos val="nextTo"/>
        <c:crossAx val="1017536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O.'!$G$10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O.'!$G$17:$G$19</c:f>
              <c:numCache>
                <c:formatCode>0%</c:formatCode>
                <c:ptCount val="3"/>
                <c:pt idx="0">
                  <c:v>3.9734800000000001E-2</c:v>
                </c:pt>
                <c:pt idx="1">
                  <c:v>5.15066E-2</c:v>
                </c:pt>
                <c:pt idx="2">
                  <c:v>0.1262672</c:v>
                </c:pt>
              </c:numCache>
            </c:numRef>
          </c:val>
        </c:ser>
        <c:ser>
          <c:idx val="1"/>
          <c:order val="1"/>
          <c:tx>
            <c:strRef>
              <c:f>'P. O.'!$H$10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O.'!$H$17:$H$19</c:f>
              <c:numCache>
                <c:formatCode>0%</c:formatCode>
                <c:ptCount val="3"/>
                <c:pt idx="0">
                  <c:v>0.87730540000000001</c:v>
                </c:pt>
                <c:pt idx="1">
                  <c:v>0.8273509</c:v>
                </c:pt>
                <c:pt idx="2">
                  <c:v>0.60986370000000001</c:v>
                </c:pt>
              </c:numCache>
            </c:numRef>
          </c:val>
        </c:ser>
        <c:ser>
          <c:idx val="2"/>
          <c:order val="2"/>
          <c:tx>
            <c:strRef>
              <c:f>'P. O.'!$I$10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O.'!$I$17:$I$19</c:f>
              <c:numCache>
                <c:formatCode>0%</c:formatCode>
                <c:ptCount val="3"/>
                <c:pt idx="0">
                  <c:v>8.29598E-2</c:v>
                </c:pt>
                <c:pt idx="1">
                  <c:v>0.1211425</c:v>
                </c:pt>
                <c:pt idx="2">
                  <c:v>0.26386910000000002</c:v>
                </c:pt>
              </c:numCache>
            </c:numRef>
          </c:val>
        </c:ser>
        <c:gapWidth val="59"/>
        <c:overlap val="100"/>
        <c:axId val="158335744"/>
        <c:axId val="158337664"/>
      </c:barChart>
      <c:catAx>
        <c:axId val="15833574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58337664"/>
        <c:crosses val="autoZero"/>
        <c:auto val="1"/>
        <c:lblAlgn val="ctr"/>
        <c:lblOffset val="100"/>
      </c:catAx>
      <c:valAx>
        <c:axId val="158337664"/>
        <c:scaling>
          <c:orientation val="minMax"/>
          <c:max val="1"/>
        </c:scaling>
        <c:axPos val="b"/>
        <c:numFmt formatCode="0%" sourceLinked="1"/>
        <c:tickLblPos val="nextTo"/>
        <c:crossAx val="1583357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O.'!$G$3</c:f>
              <c:strCache>
                <c:ptCount val="1"/>
                <c:pt idx="0">
                  <c:v>Aumento</c:v>
                </c:pt>
              </c:strCache>
            </c:strRef>
          </c:tx>
          <c:dLbls>
            <c:dLbl>
              <c:idx val="0"/>
              <c:layout>
                <c:manualLayout>
                  <c:x val="1.603357202735049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452551448107497E-2"/>
                  <c:y val="3.6743602562678223E-3"/>
                </c:manualLayout>
              </c:layout>
              <c:showVal val="1"/>
            </c:dLbl>
            <c:dLbl>
              <c:idx val="2"/>
              <c:layout>
                <c:manualLayout>
                  <c:x val="2.7486123475457994E-2"/>
                  <c:y val="-7.3487205125356446E-3"/>
                </c:manualLayout>
              </c:layout>
              <c:showVal val="1"/>
            </c:dLbl>
            <c:dLbl>
              <c:idx val="3"/>
              <c:layout>
                <c:manualLayout>
                  <c:x val="2.5195613185836494E-2"/>
                  <c:y val="-3.6743602562678223E-3"/>
                </c:manualLayout>
              </c:layout>
              <c:showVal val="1"/>
            </c:dLbl>
            <c:dLbl>
              <c:idx val="4"/>
              <c:layout>
                <c:manualLayout>
                  <c:x val="1.603357202735049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O.'!$G$4:$G$8</c:f>
              <c:numCache>
                <c:formatCode>0%</c:formatCode>
                <c:ptCount val="5"/>
                <c:pt idx="0">
                  <c:v>4.3395499999999997E-2</c:v>
                </c:pt>
                <c:pt idx="1">
                  <c:v>5.7331300000000002E-2</c:v>
                </c:pt>
                <c:pt idx="2">
                  <c:v>4.8052600000000001E-2</c:v>
                </c:pt>
                <c:pt idx="3">
                  <c:v>5.02002E-2</c:v>
                </c:pt>
                <c:pt idx="4">
                  <c:v>4.24275E-2</c:v>
                </c:pt>
              </c:numCache>
            </c:numRef>
          </c:val>
        </c:ser>
        <c:ser>
          <c:idx val="1"/>
          <c:order val="1"/>
          <c:tx>
            <c:strRef>
              <c:f>'P. O.'!$H$3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O.'!$H$4:$H$8</c:f>
              <c:numCache>
                <c:formatCode>0%</c:formatCode>
                <c:ptCount val="5"/>
                <c:pt idx="0">
                  <c:v>0.81922830000000002</c:v>
                </c:pt>
                <c:pt idx="1">
                  <c:v>0.81751910000000005</c:v>
                </c:pt>
                <c:pt idx="2">
                  <c:v>0.84475389999999995</c:v>
                </c:pt>
                <c:pt idx="3">
                  <c:v>0.84281329999999999</c:v>
                </c:pt>
                <c:pt idx="4">
                  <c:v>0.85928369999999998</c:v>
                </c:pt>
              </c:numCache>
            </c:numRef>
          </c:val>
        </c:ser>
        <c:ser>
          <c:idx val="2"/>
          <c:order val="2"/>
          <c:tx>
            <c:strRef>
              <c:f>'P. O.'!$I$3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O.'!$I$4:$I$8</c:f>
              <c:numCache>
                <c:formatCode>0%</c:formatCode>
                <c:ptCount val="5"/>
                <c:pt idx="0">
                  <c:v>0.1373762</c:v>
                </c:pt>
                <c:pt idx="1">
                  <c:v>0.1251497</c:v>
                </c:pt>
                <c:pt idx="2">
                  <c:v>0.1071935</c:v>
                </c:pt>
                <c:pt idx="3">
                  <c:v>0.1069865</c:v>
                </c:pt>
                <c:pt idx="4">
                  <c:v>9.8288799999999996E-2</c:v>
                </c:pt>
              </c:numCache>
            </c:numRef>
          </c:val>
        </c:ser>
        <c:gapWidth val="37"/>
        <c:overlap val="100"/>
        <c:axId val="79850496"/>
        <c:axId val="79853056"/>
      </c:barChart>
      <c:catAx>
        <c:axId val="7985049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9853056"/>
        <c:crosses val="autoZero"/>
        <c:auto val="1"/>
        <c:lblAlgn val="ctr"/>
        <c:lblOffset val="100"/>
      </c:catAx>
      <c:valAx>
        <c:axId val="79853056"/>
        <c:scaling>
          <c:orientation val="minMax"/>
          <c:max val="1"/>
        </c:scaling>
        <c:axPos val="b"/>
        <c:numFmt formatCode="0%" sourceLinked="1"/>
        <c:tickLblPos val="nextTo"/>
        <c:crossAx val="798504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title>
      <c:tx>
        <c:rich>
          <a:bodyPr/>
          <a:lstStyle/>
          <a:p>
            <a:pPr>
              <a:defRPr/>
            </a:pPr>
            <a:r>
              <a:rPr lang="pt-BR"/>
              <a:t>ISE -Índice da Situação Esperada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6807551686176285E-2"/>
          <c:y val="0.17789613186328007"/>
          <c:w val="0.92220800524934388"/>
          <c:h val="0.51422326389803286"/>
        </c:manualLayout>
      </c:layout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3.1796497077559792E-2"/>
                  <c:y val="-2.932013080933947E-2"/>
                </c:manualLayout>
              </c:layout>
              <c:showVal val="1"/>
            </c:dLbl>
            <c:dLbl>
              <c:idx val="1"/>
              <c:layout>
                <c:manualLayout>
                  <c:x val="-2.3317431190210427E-2"/>
                  <c:y val="-4.0315179862841923E-2"/>
                </c:manualLayout>
              </c:layout>
              <c:showVal val="1"/>
            </c:dLbl>
            <c:dLbl>
              <c:idx val="2"/>
              <c:layout>
                <c:manualLayout>
                  <c:x val="-2.9676730605722505E-2"/>
                  <c:y val="-4.0315179862841923E-2"/>
                </c:manualLayout>
              </c:layout>
              <c:showVal val="1"/>
            </c:dLbl>
            <c:dLbl>
              <c:idx val="3"/>
              <c:layout>
                <c:manualLayout>
                  <c:x val="-3.603603002123449E-2"/>
                  <c:y val="-3.6650163511674577E-2"/>
                </c:manualLayout>
              </c:layout>
              <c:showVal val="1"/>
            </c:dLbl>
            <c:dLbl>
              <c:idx val="4"/>
              <c:layout>
                <c:manualLayout>
                  <c:x val="-4.4515095908583845E-2"/>
                  <c:y val="-3.2985147160507079E-2"/>
                </c:manualLayout>
              </c:layout>
              <c:showVal val="1"/>
            </c:dLbl>
            <c:dLbl>
              <c:idx val="5"/>
              <c:layout>
                <c:manualLayout>
                  <c:x val="-2.5437197662047901E-2"/>
                  <c:y val="-3.2985147160507079E-2"/>
                </c:manualLayout>
              </c:layout>
              <c:showVal val="1"/>
            </c:dLbl>
            <c:dLbl>
              <c:idx val="6"/>
              <c:layout>
                <c:manualLayout>
                  <c:x val="-3.1796497077559792E-2"/>
                  <c:y val="-4.0315179862841923E-2"/>
                </c:manualLayout>
              </c:layout>
              <c:showVal val="1"/>
            </c:dLbl>
            <c:dLbl>
              <c:idx val="7"/>
              <c:layout>
                <c:manualLayout>
                  <c:x val="-1.0598832359186584E-2"/>
                  <c:y val="-2.1990098107004641E-2"/>
                </c:manualLayout>
              </c:layout>
              <c:showVal val="1"/>
            </c:dLbl>
            <c:dLbl>
              <c:idx val="8"/>
              <c:layout>
                <c:manualLayout>
                  <c:x val="-1.483836530286114E-2"/>
                  <c:y val="-2.1990098107004641E-2"/>
                </c:manualLayout>
              </c:layout>
              <c:showVal val="1"/>
            </c:dLbl>
            <c:dLbl>
              <c:idx val="9"/>
              <c:layout>
                <c:manualLayout>
                  <c:x val="-2.7556964133885118E-2"/>
                  <c:y val="-5.4975245267511547E-2"/>
                </c:manualLayout>
              </c:layout>
              <c:showVal val="1"/>
            </c:dLbl>
            <c:dLbl>
              <c:idx val="10"/>
              <c:layout>
                <c:manualLayout>
                  <c:x val="-4.4515095908583845E-2"/>
                  <c:y val="-4.7645212565176676E-2"/>
                </c:manualLayout>
              </c:layout>
              <c:showVal val="1"/>
            </c:dLbl>
            <c:dLbl>
              <c:idx val="11"/>
              <c:layout>
                <c:manualLayout>
                  <c:x val="-4.0275562964908945E-2"/>
                  <c:y val="-3.2985147160507079E-2"/>
                </c:manualLayout>
              </c:layout>
              <c:showVal val="1"/>
            </c:dLbl>
            <c:dLbl>
              <c:idx val="12"/>
              <c:layout>
                <c:manualLayout>
                  <c:x val="-2.5437197662047901E-2"/>
                  <c:y val="-3.2985147160507079E-2"/>
                </c:manualLayout>
              </c:layout>
              <c:showVal val="1"/>
            </c:dLbl>
            <c:dLbl>
              <c:idx val="13"/>
              <c:layout>
                <c:manualLayout>
                  <c:x val="-2.7379168601627701E-2"/>
                  <c:y val="-3.9897179288037911E-2"/>
                </c:manualLayout>
              </c:layout>
              <c:showVal val="1"/>
            </c:dLbl>
            <c:dLbl>
              <c:idx val="14"/>
              <c:layout>
                <c:manualLayout>
                  <c:x val="-3.2849405780310162E-2"/>
                  <c:y val="-3.6650152146570206E-2"/>
                </c:manualLayout>
              </c:layout>
              <c:showVal val="1"/>
            </c:dLbl>
            <c:dLbl>
              <c:idx val="15"/>
              <c:layout>
                <c:manualLayout>
                  <c:x val="-4.2723326095037532E-2"/>
                  <c:y val="-4.4928275314810882E-2"/>
                </c:manualLayout>
              </c:layout>
              <c:showVal val="1"/>
            </c:dLbl>
            <c:dLbl>
              <c:idx val="16"/>
              <c:layout>
                <c:manualLayout>
                  <c:x val="-4.6607264830950082E-2"/>
                  <c:y val="-3.4560211780623816E-2"/>
                </c:manualLayout>
              </c:layout>
              <c:showVal val="1"/>
            </c:dLbl>
            <c:dLbl>
              <c:idx val="17"/>
              <c:layout>
                <c:manualLayout>
                  <c:x val="-3.301347925525628E-2"/>
                  <c:y val="-4.1472254136748599E-2"/>
                </c:manualLayout>
              </c:layout>
              <c:showVal val="1"/>
            </c:dLbl>
            <c:dLbl>
              <c:idx val="18"/>
              <c:layout>
                <c:manualLayout>
                  <c:x val="-1.7477724311606265E-2"/>
                  <c:y val="-3.4560211780623816E-2"/>
                </c:manualLayout>
              </c:layout>
              <c:showVal val="1"/>
            </c:dLbl>
            <c:dLbl>
              <c:idx val="20"/>
              <c:layout>
                <c:manualLayout>
                  <c:x val="-1.9240286432820594E-2"/>
                  <c:y val="-2.4755919064713579E-2"/>
                </c:manualLayout>
              </c:layout>
              <c:showVal val="1"/>
            </c:dLbl>
            <c:dLbl>
              <c:idx val="21"/>
              <c:layout>
                <c:manualLayout>
                  <c:x val="-3.8480572865641188E-2"/>
                  <c:y val="-7.736224707722994E-2"/>
                </c:manualLayout>
              </c:layout>
              <c:showVal val="1"/>
            </c:dLbl>
            <c:dLbl>
              <c:idx val="22"/>
              <c:layout>
                <c:manualLayout>
                  <c:x val="-2.5653715243760675E-2"/>
                  <c:y val="-4.3322858363248763E-2"/>
                </c:manualLayout>
              </c:layout>
              <c:showVal val="1"/>
            </c:dLbl>
            <c:showVal val="1"/>
          </c:dLbls>
          <c:cat>
            <c:numRef>
              <c:f>ISE!$AD$8:$AD$30</c:f>
              <c:numCache>
                <c:formatCode>mmm/yy</c:formatCode>
                <c:ptCount val="23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  <c:pt idx="22">
                  <c:v>41671</c:v>
                </c:pt>
              </c:numCache>
            </c:numRef>
          </c:cat>
          <c:val>
            <c:numRef>
              <c:f>ISE!$AE$8:$AE$30</c:f>
              <c:numCache>
                <c:formatCode>General</c:formatCode>
                <c:ptCount val="23"/>
                <c:pt idx="0">
                  <c:v>139</c:v>
                </c:pt>
                <c:pt idx="1">
                  <c:v>134</c:v>
                </c:pt>
                <c:pt idx="2">
                  <c:v>130</c:v>
                </c:pt>
                <c:pt idx="3">
                  <c:v>133</c:v>
                </c:pt>
                <c:pt idx="4" formatCode="0">
                  <c:v>137.82693499999999</c:v>
                </c:pt>
                <c:pt idx="5" formatCode="0">
                  <c:v>143.08735999999999</c:v>
                </c:pt>
                <c:pt idx="6" formatCode="0">
                  <c:v>144.45942500000001</c:v>
                </c:pt>
                <c:pt idx="7" formatCode="0">
                  <c:v>140.989915</c:v>
                </c:pt>
                <c:pt idx="8" formatCode="0">
                  <c:v>129.46335999999999</c:v>
                </c:pt>
                <c:pt idx="9" formatCode="0">
                  <c:v>120</c:v>
                </c:pt>
                <c:pt idx="10" formatCode="0">
                  <c:v>133</c:v>
                </c:pt>
                <c:pt idx="11" formatCode="0">
                  <c:v>139.583045</c:v>
                </c:pt>
                <c:pt idx="12" formatCode="0">
                  <c:v>135.644375</c:v>
                </c:pt>
                <c:pt idx="13" formatCode="0">
                  <c:v>133.62928500000001</c:v>
                </c:pt>
                <c:pt idx="14" formatCode="0">
                  <c:v>133.62928500000001</c:v>
                </c:pt>
                <c:pt idx="15" formatCode="0">
                  <c:v>131.83191500000001</c:v>
                </c:pt>
                <c:pt idx="16" formatCode="0">
                  <c:v>139.394655</c:v>
                </c:pt>
                <c:pt idx="17" formatCode="0">
                  <c:v>142.55853999999999</c:v>
                </c:pt>
                <c:pt idx="18" formatCode="0">
                  <c:v>143.08742000000001</c:v>
                </c:pt>
                <c:pt idx="19" formatCode="0">
                  <c:v>137.52136999999999</c:v>
                </c:pt>
                <c:pt idx="20" formatCode="0">
                  <c:v>127.220495</c:v>
                </c:pt>
                <c:pt idx="21" formatCode="0">
                  <c:v>115.957325</c:v>
                </c:pt>
                <c:pt idx="22" formatCode="0">
                  <c:v>127.845995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87447808"/>
        <c:axId val="87961600"/>
      </c:lineChart>
      <c:dateAx>
        <c:axId val="87447808"/>
        <c:scaling>
          <c:orientation val="minMax"/>
        </c:scaling>
        <c:axPos val="b"/>
        <c:numFmt formatCode="mmm/yy" sourceLinked="1"/>
        <c:majorTickMark val="none"/>
        <c:tickLblPos val="nextTo"/>
        <c:crossAx val="87961600"/>
        <c:crosses val="autoZero"/>
        <c:auto val="1"/>
        <c:lblOffset val="100"/>
      </c:dateAx>
      <c:valAx>
        <c:axId val="87961600"/>
        <c:scaling>
          <c:orientation val="minMax"/>
          <c:min val="100"/>
        </c:scaling>
        <c:delete val="1"/>
        <c:axPos val="l"/>
        <c:numFmt formatCode="General" sourceLinked="1"/>
        <c:majorTickMark val="none"/>
        <c:tickLblPos val="none"/>
        <c:crossAx val="8744780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autoTitleDeleted val="1"/>
    <c:plotArea>
      <c:layout>
        <c:manualLayout>
          <c:layoutTarget val="inner"/>
          <c:xMode val="edge"/>
          <c:yMode val="edge"/>
          <c:x val="6.0046500935387423E-2"/>
          <c:y val="5.8210937639939411E-2"/>
          <c:w val="0.86329506082261642"/>
          <c:h val="0.60386355088084898"/>
        </c:manualLayout>
      </c:layout>
      <c:lineChart>
        <c:grouping val="standard"/>
        <c:ser>
          <c:idx val="0"/>
          <c:order val="0"/>
          <c:tx>
            <c:strRef>
              <c:f>ICMPE!$A$11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ICMPE!$C$10:$W$10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ICMPE!$C$11:$W$11</c:f>
              <c:numCache>
                <c:formatCode>0</c:formatCode>
                <c:ptCount val="21"/>
                <c:pt idx="0">
                  <c:v>113.7658</c:v>
                </c:pt>
                <c:pt idx="1">
                  <c:v>113.11761250000001</c:v>
                </c:pt>
                <c:pt idx="2">
                  <c:v>116.47913249999999</c:v>
                </c:pt>
                <c:pt idx="3">
                  <c:v>122.1284725</c:v>
                </c:pt>
                <c:pt idx="4">
                  <c:v>123.86497249999999</c:v>
                </c:pt>
                <c:pt idx="5">
                  <c:v>123.745525</c:v>
                </c:pt>
                <c:pt idx="6">
                  <c:v>116.3912725</c:v>
                </c:pt>
                <c:pt idx="7">
                  <c:v>115.3245675</c:v>
                </c:pt>
                <c:pt idx="8">
                  <c:v>105.7633175</c:v>
                </c:pt>
                <c:pt idx="9">
                  <c:v>114.0321175</c:v>
                </c:pt>
                <c:pt idx="10">
                  <c:v>115.47925499999999</c:v>
                </c:pt>
                <c:pt idx="11">
                  <c:v>117.9825675</c:v>
                </c:pt>
                <c:pt idx="12">
                  <c:v>116.49893</c:v>
                </c:pt>
                <c:pt idx="13">
                  <c:v>112.07821250000001</c:v>
                </c:pt>
                <c:pt idx="14">
                  <c:v>120.5936525</c:v>
                </c:pt>
                <c:pt idx="15">
                  <c:v>121.462385</c:v>
                </c:pt>
                <c:pt idx="16">
                  <c:v>120.94994</c:v>
                </c:pt>
                <c:pt idx="17">
                  <c:v>120.62246250000001</c:v>
                </c:pt>
                <c:pt idx="18">
                  <c:v>117.52396</c:v>
                </c:pt>
                <c:pt idx="19">
                  <c:v>112.9393425</c:v>
                </c:pt>
                <c:pt idx="20">
                  <c:v>102.3551475</c:v>
                </c:pt>
              </c:numCache>
            </c:numRef>
          </c:val>
        </c:ser>
        <c:ser>
          <c:idx val="1"/>
          <c:order val="1"/>
          <c:tx>
            <c:strRef>
              <c:f>ICMPE!$A$12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ICMPE!$C$10:$W$10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ICMPE!$C$12:$W$12</c:f>
              <c:numCache>
                <c:formatCode>0</c:formatCode>
                <c:ptCount val="21"/>
                <c:pt idx="0">
                  <c:v>117.933835</c:v>
                </c:pt>
                <c:pt idx="1">
                  <c:v>120.93563</c:v>
                </c:pt>
                <c:pt idx="2">
                  <c:v>122.7143875</c:v>
                </c:pt>
                <c:pt idx="3">
                  <c:v>122.25107</c:v>
                </c:pt>
                <c:pt idx="4">
                  <c:v>123.14123499999999</c:v>
                </c:pt>
                <c:pt idx="5">
                  <c:v>122.26493500000001</c:v>
                </c:pt>
                <c:pt idx="6">
                  <c:v>118.8439075</c:v>
                </c:pt>
                <c:pt idx="7">
                  <c:v>117.95227750000001</c:v>
                </c:pt>
                <c:pt idx="8">
                  <c:v>116.84872999999999</c:v>
                </c:pt>
                <c:pt idx="9">
                  <c:v>120.48783499999999</c:v>
                </c:pt>
                <c:pt idx="10">
                  <c:v>117.3408475</c:v>
                </c:pt>
                <c:pt idx="11">
                  <c:v>119.9657425</c:v>
                </c:pt>
                <c:pt idx="12">
                  <c:v>120.18492000000001</c:v>
                </c:pt>
                <c:pt idx="13">
                  <c:v>117.938265</c:v>
                </c:pt>
                <c:pt idx="14">
                  <c:v>121.80853500000001</c:v>
                </c:pt>
                <c:pt idx="15">
                  <c:v>123.4429425</c:v>
                </c:pt>
                <c:pt idx="16">
                  <c:v>124.35178999999999</c:v>
                </c:pt>
                <c:pt idx="17">
                  <c:v>121.4620275</c:v>
                </c:pt>
                <c:pt idx="18">
                  <c:v>118.48083750000001</c:v>
                </c:pt>
                <c:pt idx="19">
                  <c:v>116.946735</c:v>
                </c:pt>
                <c:pt idx="20">
                  <c:v>112.6933825</c:v>
                </c:pt>
              </c:numCache>
            </c:numRef>
          </c:val>
        </c:ser>
        <c:ser>
          <c:idx val="2"/>
          <c:order val="2"/>
          <c:tx>
            <c:strRef>
              <c:f>ICMPE!$A$13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ICMPE!$C$10:$W$10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ICMPE!$C$13:$W$13</c:f>
              <c:numCache>
                <c:formatCode>0</c:formatCode>
                <c:ptCount val="21"/>
                <c:pt idx="0">
                  <c:v>113.982015</c:v>
                </c:pt>
                <c:pt idx="1">
                  <c:v>117.50408999999999</c:v>
                </c:pt>
                <c:pt idx="2">
                  <c:v>119.011855</c:v>
                </c:pt>
                <c:pt idx="3">
                  <c:v>121.44055</c:v>
                </c:pt>
                <c:pt idx="4">
                  <c:v>121.21395</c:v>
                </c:pt>
                <c:pt idx="5">
                  <c:v>120.70051000000001</c:v>
                </c:pt>
                <c:pt idx="6">
                  <c:v>114.72646499999999</c:v>
                </c:pt>
                <c:pt idx="7">
                  <c:v>115.3937225</c:v>
                </c:pt>
                <c:pt idx="8">
                  <c:v>110.76858249999999</c:v>
                </c:pt>
                <c:pt idx="9">
                  <c:v>117.64566500000001</c:v>
                </c:pt>
                <c:pt idx="10">
                  <c:v>118.75779</c:v>
                </c:pt>
                <c:pt idx="11">
                  <c:v>115.50004250000001</c:v>
                </c:pt>
                <c:pt idx="12">
                  <c:v>116.62547499999999</c:v>
                </c:pt>
                <c:pt idx="13">
                  <c:v>114.02614750000001</c:v>
                </c:pt>
                <c:pt idx="14">
                  <c:v>117.56841249999999</c:v>
                </c:pt>
                <c:pt idx="15">
                  <c:v>121.547065</c:v>
                </c:pt>
                <c:pt idx="16">
                  <c:v>120.03202999999999</c:v>
                </c:pt>
                <c:pt idx="17">
                  <c:v>117.37752500000001</c:v>
                </c:pt>
                <c:pt idx="18">
                  <c:v>112.272535</c:v>
                </c:pt>
                <c:pt idx="19">
                  <c:v>111.122575</c:v>
                </c:pt>
                <c:pt idx="20">
                  <c:v>105.59204750000001</c:v>
                </c:pt>
              </c:numCache>
            </c:numRef>
          </c:val>
        </c:ser>
        <c:ser>
          <c:idx val="3"/>
          <c:order val="3"/>
          <c:tx>
            <c:strRef>
              <c:f>ICMPE!$A$14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ICMPE!$C$10:$W$10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ICMPE!$C$14:$W$14</c:f>
              <c:numCache>
                <c:formatCode>0</c:formatCode>
                <c:ptCount val="21"/>
                <c:pt idx="0">
                  <c:v>111.0618475</c:v>
                </c:pt>
                <c:pt idx="1">
                  <c:v>113.382435</c:v>
                </c:pt>
                <c:pt idx="2">
                  <c:v>118.0757225</c:v>
                </c:pt>
                <c:pt idx="3">
                  <c:v>121.77419499999999</c:v>
                </c:pt>
                <c:pt idx="4">
                  <c:v>124.25004750000001</c:v>
                </c:pt>
                <c:pt idx="5">
                  <c:v>122.44749</c:v>
                </c:pt>
                <c:pt idx="6">
                  <c:v>118.63900750000001</c:v>
                </c:pt>
                <c:pt idx="7">
                  <c:v>117.66534</c:v>
                </c:pt>
                <c:pt idx="8">
                  <c:v>110.546345</c:v>
                </c:pt>
                <c:pt idx="9">
                  <c:v>115.95841</c:v>
                </c:pt>
                <c:pt idx="10">
                  <c:v>116.97172499999999</c:v>
                </c:pt>
                <c:pt idx="11">
                  <c:v>113.71825250000001</c:v>
                </c:pt>
                <c:pt idx="12">
                  <c:v>116.90448500000001</c:v>
                </c:pt>
                <c:pt idx="13">
                  <c:v>115.6515825</c:v>
                </c:pt>
                <c:pt idx="14">
                  <c:v>119.03847500000001</c:v>
                </c:pt>
                <c:pt idx="15">
                  <c:v>119.68258</c:v>
                </c:pt>
                <c:pt idx="16">
                  <c:v>120.21785249999999</c:v>
                </c:pt>
                <c:pt idx="17">
                  <c:v>120.88649000000001</c:v>
                </c:pt>
                <c:pt idx="18">
                  <c:v>116.481965</c:v>
                </c:pt>
                <c:pt idx="19">
                  <c:v>115.4408825</c:v>
                </c:pt>
                <c:pt idx="20">
                  <c:v>106.58645750000001</c:v>
                </c:pt>
              </c:numCache>
            </c:numRef>
          </c:val>
        </c:ser>
        <c:dLbls>
          <c:showVal val="1"/>
        </c:dLbls>
        <c:marker val="1"/>
        <c:axId val="86731008"/>
        <c:axId val="86749568"/>
      </c:lineChart>
      <c:dateAx>
        <c:axId val="86731008"/>
        <c:scaling>
          <c:orientation val="minMax"/>
        </c:scaling>
        <c:axPos val="b"/>
        <c:numFmt formatCode="mmm/yy" sourceLinked="1"/>
        <c:majorTickMark val="none"/>
        <c:tickLblPos val="nextTo"/>
        <c:crossAx val="86749568"/>
        <c:crosses val="autoZero"/>
        <c:auto val="1"/>
        <c:lblOffset val="100"/>
      </c:dateAx>
      <c:valAx>
        <c:axId val="86749568"/>
        <c:scaling>
          <c:orientation val="minMax"/>
          <c:min val="100"/>
        </c:scaling>
        <c:axPos val="l"/>
        <c:numFmt formatCode="0" sourceLinked="1"/>
        <c:tickLblPos val="none"/>
        <c:crossAx val="86731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7504304785256916E-2"/>
          <c:y val="0.8301534197485968"/>
          <c:w val="0.90000000000000013"/>
          <c:h val="0.14168777547450687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3137254901960784E-2"/>
          <c:y val="5.2196092938047903E-2"/>
          <c:w val="0.91372549019608373"/>
          <c:h val="0.6567450545192034"/>
        </c:manualLayout>
      </c:layout>
      <c:lineChart>
        <c:grouping val="standard"/>
        <c:ser>
          <c:idx val="0"/>
          <c:order val="0"/>
          <c:tx>
            <c:strRef>
              <c:f>ISE!$A$11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9049616070960255E-3"/>
                  <c:y val="-8.8061219363954005E-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ISE!$S$10:$U$10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ISE!$S$11:$U$11</c:f>
              <c:numCache>
                <c:formatCode>0</c:formatCode>
                <c:ptCount val="3"/>
                <c:pt idx="0">
                  <c:v>129.74231</c:v>
                </c:pt>
                <c:pt idx="1">
                  <c:v>112.331245</c:v>
                </c:pt>
                <c:pt idx="2">
                  <c:v>124.99581000000001</c:v>
                </c:pt>
              </c:numCache>
            </c:numRef>
          </c:val>
        </c:ser>
        <c:ser>
          <c:idx val="1"/>
          <c:order val="1"/>
          <c:tx>
            <c:strRef>
              <c:f>ISE!$A$12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ISE!$S$10:$U$10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ISE!$S$12:$U$12</c:f>
              <c:numCache>
                <c:formatCode>0</c:formatCode>
                <c:ptCount val="3"/>
                <c:pt idx="0">
                  <c:v>130.51790499999998</c:v>
                </c:pt>
                <c:pt idx="1">
                  <c:v>132.12497999999999</c:v>
                </c:pt>
                <c:pt idx="2">
                  <c:v>134.65091000000001</c:v>
                </c:pt>
              </c:numCache>
            </c:numRef>
          </c:val>
        </c:ser>
        <c:ser>
          <c:idx val="2"/>
          <c:order val="2"/>
          <c:tx>
            <c:strRef>
              <c:f>ISE!$A$13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ISE!$S$10:$U$10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ISE!$S$13:$U$13</c:f>
              <c:numCache>
                <c:formatCode>0</c:formatCode>
                <c:ptCount val="3"/>
                <c:pt idx="0">
                  <c:v>116.90573499999999</c:v>
                </c:pt>
                <c:pt idx="1">
                  <c:v>119.587335</c:v>
                </c:pt>
                <c:pt idx="2">
                  <c:v>131.59550999999999</c:v>
                </c:pt>
              </c:numCache>
            </c:numRef>
          </c:val>
        </c:ser>
        <c:ser>
          <c:idx val="3"/>
          <c:order val="3"/>
          <c:tx>
            <c:strRef>
              <c:f>ISE!$A$14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5.8096426770981721E-3"/>
                  <c:y val="2.1338153951277739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ISE!$S$10:$U$10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ISE!$S$14:$U$14</c:f>
              <c:numCache>
                <c:formatCode>0</c:formatCode>
                <c:ptCount val="3"/>
                <c:pt idx="0">
                  <c:v>126.03286</c:v>
                </c:pt>
                <c:pt idx="1">
                  <c:v>118.38138000000001</c:v>
                </c:pt>
                <c:pt idx="2">
                  <c:v>130.28581500000001</c:v>
                </c:pt>
              </c:numCache>
            </c:numRef>
          </c:val>
        </c:ser>
        <c:dLbls>
          <c:showVal val="1"/>
        </c:dLbls>
        <c:marker val="1"/>
        <c:axId val="103637760"/>
        <c:axId val="103639680"/>
      </c:lineChart>
      <c:dateAx>
        <c:axId val="103637760"/>
        <c:scaling>
          <c:orientation val="minMax"/>
        </c:scaling>
        <c:axPos val="b"/>
        <c:numFmt formatCode="mmm/yy" sourceLinked="1"/>
        <c:majorTickMark val="none"/>
        <c:tickLblPos val="nextTo"/>
        <c:crossAx val="103639680"/>
        <c:crosses val="autoZero"/>
        <c:auto val="1"/>
        <c:lblOffset val="100"/>
      </c:dateAx>
      <c:valAx>
        <c:axId val="103639680"/>
        <c:scaling>
          <c:orientation val="minMax"/>
          <c:min val="100"/>
        </c:scaling>
        <c:axPos val="l"/>
        <c:numFmt formatCode="0" sourceLinked="1"/>
        <c:tickLblPos val="nextTo"/>
        <c:crossAx val="10363776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3.3237694010870358E-2"/>
          <c:y val="0.84116331096196417"/>
          <c:w val="0.96401350428147725"/>
          <c:h val="0.15510437034296995"/>
        </c:manualLayout>
      </c:layout>
    </c:legend>
    <c:plotVisOnly val="1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396482813749001E-2"/>
          <c:y val="5.7364976117116384E-2"/>
          <c:w val="0.91207034372501949"/>
          <c:h val="0.68874447759248292"/>
        </c:manualLayout>
      </c:layout>
      <c:lineChart>
        <c:grouping val="standard"/>
        <c:ser>
          <c:idx val="0"/>
          <c:order val="0"/>
          <c:tx>
            <c:strRef>
              <c:f>ISE!$A$17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ISE!$S$16:$U$16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ISE!$S$17:$U$17</c:f>
              <c:numCache>
                <c:formatCode>0</c:formatCode>
                <c:ptCount val="3"/>
                <c:pt idx="0">
                  <c:v>136.42912000000001</c:v>
                </c:pt>
                <c:pt idx="1">
                  <c:v>121.26288</c:v>
                </c:pt>
                <c:pt idx="2">
                  <c:v>132.11066</c:v>
                </c:pt>
              </c:numCache>
            </c:numRef>
          </c:val>
        </c:ser>
        <c:ser>
          <c:idx val="1"/>
          <c:order val="1"/>
          <c:tx>
            <c:strRef>
              <c:f>ISE!$A$18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ISE!$S$16:$U$16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ISE!$S$18:$U$18</c:f>
              <c:numCache>
                <c:formatCode>0</c:formatCode>
                <c:ptCount val="3"/>
                <c:pt idx="0">
                  <c:v>121.681455</c:v>
                </c:pt>
                <c:pt idx="1">
                  <c:v>112.500885</c:v>
                </c:pt>
                <c:pt idx="2">
                  <c:v>125.169225</c:v>
                </c:pt>
              </c:numCache>
            </c:numRef>
          </c:val>
        </c:ser>
        <c:ser>
          <c:idx val="2"/>
          <c:order val="2"/>
          <c:tx>
            <c:strRef>
              <c:f>ISE!$A$19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numRef>
              <c:f>ISE!$S$16:$U$16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ISE!$S$19:$U$19</c:f>
              <c:numCache>
                <c:formatCode>0</c:formatCode>
                <c:ptCount val="3"/>
                <c:pt idx="0">
                  <c:v>115.09453999999999</c:v>
                </c:pt>
                <c:pt idx="1">
                  <c:v>114.44468000000001</c:v>
                </c:pt>
                <c:pt idx="2">
                  <c:v>125.56013</c:v>
                </c:pt>
              </c:numCache>
            </c:numRef>
          </c:val>
        </c:ser>
        <c:dLbls>
          <c:showVal val="1"/>
        </c:dLbls>
        <c:marker val="1"/>
        <c:axId val="157465984"/>
        <c:axId val="158279552"/>
      </c:lineChart>
      <c:dateAx>
        <c:axId val="157465984"/>
        <c:scaling>
          <c:orientation val="minMax"/>
        </c:scaling>
        <c:axPos val="b"/>
        <c:numFmt formatCode="mmm/yy" sourceLinked="1"/>
        <c:majorTickMark val="none"/>
        <c:tickLblPos val="nextTo"/>
        <c:crossAx val="158279552"/>
        <c:crosses val="autoZero"/>
        <c:auto val="1"/>
        <c:lblOffset val="100"/>
      </c:dateAx>
      <c:valAx>
        <c:axId val="158279552"/>
        <c:scaling>
          <c:orientation val="minMax"/>
          <c:min val="100"/>
        </c:scaling>
        <c:axPos val="l"/>
        <c:numFmt formatCode="0" sourceLinked="1"/>
        <c:tickLblPos val="nextTo"/>
        <c:crossAx val="15746598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1689420117449545"/>
          <c:y val="0.90579710144927561"/>
          <c:w val="0.72412101985442512"/>
          <c:h val="9.3451748763963075E-2"/>
        </c:manualLayout>
      </c:layout>
    </c:legend>
    <c:plotVisOnly val="1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3137254901960784E-2"/>
          <c:y val="8.4720261031201047E-2"/>
          <c:w val="0.92156862745098034"/>
          <c:h val="0.57053985273117891"/>
        </c:manualLayout>
      </c:layout>
      <c:lineChart>
        <c:grouping val="standard"/>
        <c:ser>
          <c:idx val="0"/>
          <c:order val="0"/>
          <c:tx>
            <c:strRef>
              <c:f>ISE!$A$4</c:f>
              <c:strCache>
                <c:ptCount val="1"/>
                <c:pt idx="0">
                  <c:v>Norte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5.8369795305203774E-2"/>
                  <c:y val="-6.2989032964591241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"/>
                  <c:y val="-4.5592705167173293E-2"/>
                </c:manualLayout>
              </c:layout>
              <c:showVal val="1"/>
            </c:dLbl>
            <c:showVal val="1"/>
          </c:dLbls>
          <c:cat>
            <c:numRef>
              <c:f>ISE!$S$3:$U$3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ISE!$S$4:$U$4</c:f>
              <c:numCache>
                <c:formatCode>0</c:formatCode>
                <c:ptCount val="3"/>
                <c:pt idx="0">
                  <c:v>133.28009499999999</c:v>
                </c:pt>
                <c:pt idx="1">
                  <c:v>117.46907</c:v>
                </c:pt>
                <c:pt idx="2">
                  <c:v>132.39443</c:v>
                </c:pt>
              </c:numCache>
            </c:numRef>
          </c:val>
        </c:ser>
        <c:ser>
          <c:idx val="1"/>
          <c:order val="1"/>
          <c:tx>
            <c:strRef>
              <c:f>ISE!$A$5</c:f>
              <c:strCache>
                <c:ptCount val="1"/>
                <c:pt idx="0">
                  <c:v>Nordeste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1.2507813279686524E-2"/>
                  <c:y val="1.8173906602970042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3.9215686274509812E-3"/>
                  <c:y val="-6.0790273556231733E-2"/>
                </c:manualLayout>
              </c:layout>
              <c:showVal val="1"/>
            </c:dLbl>
            <c:showVal val="1"/>
          </c:dLbls>
          <c:cat>
            <c:numRef>
              <c:f>ISE!$S$3:$U$3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ISE!$S$5:$U$5</c:f>
              <c:numCache>
                <c:formatCode>0</c:formatCode>
                <c:ptCount val="3"/>
                <c:pt idx="0">
                  <c:v>138.22197499999999</c:v>
                </c:pt>
                <c:pt idx="1">
                  <c:v>117.83747</c:v>
                </c:pt>
                <c:pt idx="2">
                  <c:v>122.99979500000001</c:v>
                </c:pt>
              </c:numCache>
            </c:numRef>
          </c:val>
        </c:ser>
        <c:ser>
          <c:idx val="2"/>
          <c:order val="2"/>
          <c:tx>
            <c:strRef>
              <c:f>ISE!$A$6</c:f>
              <c:strCache>
                <c:ptCount val="1"/>
                <c:pt idx="0">
                  <c:v>Sudeste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1.2507813279686524E-2"/>
                  <c:y val="3.5145648619638525E-17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1764705882353038E-2"/>
                  <c:y val="3.5460992907801435E-2"/>
                </c:manualLayout>
              </c:layout>
              <c:showVal val="1"/>
            </c:dLbl>
            <c:showVal val="1"/>
          </c:dLbls>
          <c:cat>
            <c:numRef>
              <c:f>ISE!$S$3:$U$3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ISE!$S$6:$U$6</c:f>
              <c:numCache>
                <c:formatCode>0</c:formatCode>
                <c:ptCount val="3"/>
                <c:pt idx="0">
                  <c:v>125.40964</c:v>
                </c:pt>
                <c:pt idx="1">
                  <c:v>115.35186</c:v>
                </c:pt>
                <c:pt idx="2">
                  <c:v>128.04811999999998</c:v>
                </c:pt>
              </c:numCache>
            </c:numRef>
          </c:val>
        </c:ser>
        <c:ser>
          <c:idx val="3"/>
          <c:order val="3"/>
          <c:tx>
            <c:strRef>
              <c:f>ISE!$A$7</c:f>
              <c:strCache>
                <c:ptCount val="1"/>
                <c:pt idx="0">
                  <c:v>Sul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8431372549019607E-2"/>
                  <c:y val="-1.5197568389057801E-2"/>
                </c:manualLayout>
              </c:layout>
              <c:showVal val="1"/>
            </c:dLbl>
            <c:showVal val="1"/>
          </c:dLbls>
          <c:cat>
            <c:numRef>
              <c:f>ISE!$S$3:$U$3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ISE!$S$7:$U$7</c:f>
              <c:numCache>
                <c:formatCode>0</c:formatCode>
                <c:ptCount val="3"/>
                <c:pt idx="0">
                  <c:v>120.42193</c:v>
                </c:pt>
                <c:pt idx="1">
                  <c:v>114.704645</c:v>
                </c:pt>
                <c:pt idx="2">
                  <c:v>129.93815999999998</c:v>
                </c:pt>
              </c:numCache>
            </c:numRef>
          </c:val>
        </c:ser>
        <c:ser>
          <c:idx val="4"/>
          <c:order val="4"/>
          <c:tx>
            <c:strRef>
              <c:f>ISE!$A$8</c:f>
              <c:strCache>
                <c:ptCount val="1"/>
                <c:pt idx="0">
                  <c:v>Centro-Oeste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3354168745830727E-2"/>
                  <c:y val="-2.5140322572854226E-2"/>
                </c:manualLayout>
              </c:layout>
              <c:showVal val="1"/>
            </c:dLbl>
            <c:showVal val="1"/>
          </c:dLbls>
          <c:cat>
            <c:numRef>
              <c:f>ISE!$S$3:$U$3</c:f>
              <c:numCache>
                <c:formatCode>mmm/yy</c:formatCode>
                <c:ptCount val="3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</c:numCache>
            </c:numRef>
          </c:cat>
          <c:val>
            <c:numRef>
              <c:f>ISE!$S$8:$U$8</c:f>
              <c:numCache>
                <c:formatCode>0</c:formatCode>
                <c:ptCount val="3"/>
                <c:pt idx="0">
                  <c:v>126.08438000000001</c:v>
                </c:pt>
                <c:pt idx="1">
                  <c:v>117.47512</c:v>
                </c:pt>
                <c:pt idx="2">
                  <c:v>129.64699999999999</c:v>
                </c:pt>
              </c:numCache>
            </c:numRef>
          </c:val>
        </c:ser>
        <c:dLbls>
          <c:showVal val="1"/>
        </c:dLbls>
        <c:marker val="1"/>
        <c:axId val="124646528"/>
        <c:axId val="125092224"/>
      </c:lineChart>
      <c:dateAx>
        <c:axId val="124646528"/>
        <c:scaling>
          <c:orientation val="minMax"/>
        </c:scaling>
        <c:axPos val="b"/>
        <c:numFmt formatCode="mmm/yy" sourceLinked="1"/>
        <c:majorTickMark val="none"/>
        <c:tickLblPos val="nextTo"/>
        <c:crossAx val="125092224"/>
        <c:crosses val="autoZero"/>
        <c:auto val="1"/>
        <c:lblOffset val="100"/>
      </c:dateAx>
      <c:valAx>
        <c:axId val="125092224"/>
        <c:scaling>
          <c:orientation val="minMax"/>
          <c:min val="100"/>
        </c:scaling>
        <c:axPos val="l"/>
        <c:numFmt formatCode="0" sourceLinked="1"/>
        <c:tickLblPos val="nextTo"/>
        <c:crossAx val="12464652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5.9247987997748108E-2"/>
          <c:y val="0.72935683571468468"/>
          <c:w val="0.94075201200225211"/>
          <c:h val="0.22845462613097231"/>
        </c:manualLayout>
      </c:layout>
    </c:legend>
    <c:plotVisOnly val="1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Expectativa de Faturamento (fev/mar/abr)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8.7995919329272171E-3"/>
                  <c:y val="1.9717572068197374E-2"/>
                </c:manualLayout>
              </c:layout>
              <c:showVal val="1"/>
            </c:dLbl>
            <c:dLbl>
              <c:idx val="1"/>
              <c:layout>
                <c:manualLayout>
                  <c:x val="-8.305299865685822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5.2256839289319635E-3"/>
                  <c:y val="-1.673486229068529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'Expect. Faturam.'!$V$3:$X$3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'Expect. Faturam.'!$V$6:$X$6</c:f>
              <c:numCache>
                <c:formatCode>0%</c:formatCode>
                <c:ptCount val="3"/>
                <c:pt idx="0">
                  <c:v>0.54437599999999997</c:v>
                </c:pt>
                <c:pt idx="1">
                  <c:v>0.1119235</c:v>
                </c:pt>
                <c:pt idx="2">
                  <c:v>0.34370040000000002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zero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368022747156605"/>
          <c:y val="8.2610673665791709E-2"/>
          <c:w val="0.83648214379509356"/>
          <c:h val="0.64591571454162"/>
        </c:manualLayout>
      </c:layout>
      <c:lineChart>
        <c:grouping val="standard"/>
        <c:ser>
          <c:idx val="0"/>
          <c:order val="0"/>
          <c:tx>
            <c:strRef>
              <c:f>'Expect. Faturam.'!$C$3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3.7051603007883537E-2"/>
                  <c:y val="-4.509388848649111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7051603007883537E-2"/>
                  <c:y val="-4.11374097525642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6524663990713422E-2"/>
                  <c:y val="-4.905036722041792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156398745005904E-2"/>
                  <c:y val="-4.509388848649110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156398745005904E-2"/>
                  <c:y val="-4.509388848649113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4715784860817799E-2"/>
                  <c:y val="-4.124021589289466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896588858897077E-2"/>
                  <c:y val="-5.176320319010581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4129452734926778E-2"/>
                  <c:y val="-3.642515012033000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609366768763337E-2"/>
                  <c:y val="-3.986759815260481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1788133499298392E-2"/>
                  <c:y val="-5.696332468827152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6524663990713422E-2"/>
                  <c:y val="-3.322445228471070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4156398745005904E-2"/>
                  <c:y val="-3.718093101863748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732698377178874E-2"/>
                  <c:y val="-4.509388848649111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7578542025053387E-2"/>
                  <c:y val="-3.71809310186375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0668988312517775E-2"/>
                  <c:y val="-3.322445228471066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5.4450334027962434E-2"/>
                  <c:y val="-4.5093888486491117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4.5807844179335484E-2"/>
                  <c:y val="-4.1137409752564309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786329328727347E-2"/>
                  <c:y val="-2.9267973550783956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'Expect. Faturam.'!$B$13:$B$26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Faturam.'!$C$13:$C$26</c:f>
              <c:numCache>
                <c:formatCode>0%</c:formatCode>
                <c:ptCount val="14"/>
                <c:pt idx="0">
                  <c:v>0.46846979999999999</c:v>
                </c:pt>
                <c:pt idx="1">
                  <c:v>0.59042910000000004</c:v>
                </c:pt>
                <c:pt idx="2">
                  <c:v>0.66885870000000003</c:v>
                </c:pt>
                <c:pt idx="3">
                  <c:v>0.63296200000000002</c:v>
                </c:pt>
                <c:pt idx="4">
                  <c:v>0.59402500000000003</c:v>
                </c:pt>
                <c:pt idx="5">
                  <c:v>0.58898010000000001</c:v>
                </c:pt>
                <c:pt idx="6">
                  <c:v>0.56662319999999999</c:v>
                </c:pt>
                <c:pt idx="7">
                  <c:v>0.66110559999999996</c:v>
                </c:pt>
                <c:pt idx="8">
                  <c:v>0.67409260000000004</c:v>
                </c:pt>
                <c:pt idx="9">
                  <c:v>0.69634200000000002</c:v>
                </c:pt>
                <c:pt idx="10">
                  <c:v>0.66207490000000002</c:v>
                </c:pt>
                <c:pt idx="11">
                  <c:v>0.54544000000000004</c:v>
                </c:pt>
                <c:pt idx="12">
                  <c:v>0.43862699999999999</c:v>
                </c:pt>
                <c:pt idx="13">
                  <c:v>0.54437599999999997</c:v>
                </c:pt>
              </c:numCache>
            </c:numRef>
          </c:val>
        </c:ser>
        <c:ser>
          <c:idx val="1"/>
          <c:order val="1"/>
          <c:tx>
            <c:strRef>
              <c:f>'Expect. Faturam.'!$D$3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4.4444506603637274E-2"/>
                  <c:y val="-4.8315770617693564E-2"/>
                </c:manualLayout>
              </c:layout>
              <c:showVal val="1"/>
            </c:dLbl>
            <c:dLbl>
              <c:idx val="1"/>
              <c:layout>
                <c:manualLayout>
                  <c:x val="-4.2076241357929922E-2"/>
                  <c:y val="-4.8315770617693501E-2"/>
                </c:manualLayout>
              </c:layout>
              <c:showVal val="1"/>
            </c:dLbl>
            <c:dLbl>
              <c:idx val="2"/>
              <c:layout>
                <c:manualLayout>
                  <c:x val="-4.2485746120100892E-2"/>
                  <c:y val="-4.8315770617693501E-2"/>
                </c:manualLayout>
              </c:layout>
              <c:showVal val="1"/>
            </c:dLbl>
            <c:dLbl>
              <c:idx val="3"/>
              <c:layout>
                <c:manualLayout>
                  <c:x val="-4.4444506603637274E-2"/>
                  <c:y val="-4.4359291883767117E-2"/>
                </c:manualLayout>
              </c:layout>
              <c:showVal val="1"/>
            </c:dLbl>
            <c:dLbl>
              <c:idx val="4"/>
              <c:layout>
                <c:manualLayout>
                  <c:x val="-4.2895250882272064E-2"/>
                  <c:y val="-5.2272249351620413E-2"/>
                </c:manualLayout>
              </c:layout>
              <c:showVal val="1"/>
            </c:dLbl>
            <c:dLbl>
              <c:idx val="5"/>
              <c:layout>
                <c:manualLayout>
                  <c:x val="-3.7339710866514976E-2"/>
                  <c:y val="-4.7642546165408847E-2"/>
                </c:manualLayout>
              </c:layout>
              <c:showVal val="1"/>
            </c:dLbl>
            <c:dLbl>
              <c:idx val="6"/>
              <c:layout>
                <c:manualLayout>
                  <c:x val="-3.6930206104343652E-2"/>
                  <c:y val="-4.8315770617693564E-2"/>
                </c:manualLayout>
              </c:layout>
              <c:showVal val="1"/>
            </c:dLbl>
            <c:dLbl>
              <c:idx val="7"/>
              <c:layout>
                <c:manualLayout>
                  <c:x val="-3.9298471350051038E-2"/>
                  <c:y val="-4.6296408794597885E-2"/>
                </c:manualLayout>
              </c:layout>
              <c:showVal val="1"/>
            </c:dLbl>
            <c:dLbl>
              <c:idx val="8"/>
              <c:layout>
                <c:manualLayout>
                  <c:x val="-4.2628774422735403E-2"/>
                  <c:y val="-3.9564787339268027E-2"/>
                </c:manualLayout>
              </c:layout>
              <c:showVal val="1"/>
            </c:dLbl>
            <c:dLbl>
              <c:idx val="9"/>
              <c:layout>
                <c:manualLayout>
                  <c:x val="-4.2628774422735403E-2"/>
                  <c:y val="4.7477744807122017E-2"/>
                </c:manualLayout>
              </c:layout>
              <c:showVal val="1"/>
            </c:dLbl>
            <c:dLbl>
              <c:idx val="10"/>
              <c:layout>
                <c:manualLayout>
                  <c:x val="-2.3682652457075216E-2"/>
                  <c:y val="-3.5608308605341282E-2"/>
                </c:manualLayout>
              </c:layout>
              <c:showVal val="1"/>
            </c:dLbl>
            <c:dLbl>
              <c:idx val="11"/>
              <c:layout>
                <c:manualLayout>
                  <c:x val="-2.8419182948490228E-2"/>
                  <c:y val="-4.7477744807122024E-2"/>
                </c:manualLayout>
              </c:layout>
              <c:showVal val="1"/>
            </c:dLbl>
            <c:dLbl>
              <c:idx val="12"/>
              <c:layout>
                <c:manualLayout>
                  <c:x val="-2.6050917702782839E-2"/>
                  <c:y val="-4.7477744807122017E-2"/>
                </c:manualLayout>
              </c:layout>
              <c:showVal val="1"/>
            </c:dLbl>
            <c:dLbl>
              <c:idx val="13"/>
              <c:layout>
                <c:manualLayout>
                  <c:x val="-3.552397868561287E-2"/>
                  <c:y val="-3.5608308605341282E-2"/>
                </c:manualLayout>
              </c:layout>
              <c:showVal val="1"/>
            </c:dLbl>
            <c:dLbl>
              <c:idx val="14"/>
              <c:layout>
                <c:manualLayout>
                  <c:x val="-3.078744819419775E-2"/>
                  <c:y val="-4.7477744807121858E-2"/>
                </c:manualLayout>
              </c:layout>
              <c:showVal val="1"/>
            </c:dLbl>
            <c:dLbl>
              <c:idx val="15"/>
              <c:layout>
                <c:manualLayout>
                  <c:x val="-2.1314387211367681E-2"/>
                  <c:y val="-4.7477744807121844E-2"/>
                </c:manualLayout>
              </c:layout>
              <c:showVal val="1"/>
            </c:dLbl>
            <c:dLbl>
              <c:idx val="16"/>
              <c:layout>
                <c:manualLayout>
                  <c:x val="-1.6577856719952676E-2"/>
                  <c:y val="-4.747774480712183E-2"/>
                </c:manualLayout>
              </c:layout>
              <c:showVal val="1"/>
            </c:dLbl>
            <c:dLbl>
              <c:idx val="17"/>
              <c:layout>
                <c:manualLayout>
                  <c:x val="-1.4209591474245119E-2"/>
                  <c:y val="-3.9564787339268125E-2"/>
                </c:manualLayout>
              </c:layout>
              <c:showVal val="1"/>
            </c:dLbl>
            <c:showVal val="1"/>
          </c:dLbls>
          <c:cat>
            <c:numRef>
              <c:f>'Expect. Faturam.'!$B$13:$B$26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Faturam.'!$D$13:$D$26</c:f>
              <c:numCache>
                <c:formatCode>0%</c:formatCode>
                <c:ptCount val="14"/>
                <c:pt idx="0">
                  <c:v>0.21786430000000001</c:v>
                </c:pt>
                <c:pt idx="1">
                  <c:v>0.11273909999999999</c:v>
                </c:pt>
                <c:pt idx="2">
                  <c:v>6.4143500000000006E-2</c:v>
                </c:pt>
                <c:pt idx="3">
                  <c:v>7.3014499999999996E-2</c:v>
                </c:pt>
                <c:pt idx="4">
                  <c:v>8.3636100000000005E-2</c:v>
                </c:pt>
                <c:pt idx="5">
                  <c:v>7.5108800000000003E-2</c:v>
                </c:pt>
                <c:pt idx="6">
                  <c:v>7.8324000000000005E-2</c:v>
                </c:pt>
                <c:pt idx="7">
                  <c:v>5.1898199999999998E-2</c:v>
                </c:pt>
                <c:pt idx="8">
                  <c:v>3.6401999999999997E-2</c:v>
                </c:pt>
                <c:pt idx="9">
                  <c:v>4.2510600000000003E-2</c:v>
                </c:pt>
                <c:pt idx="10">
                  <c:v>7.96766E-2</c:v>
                </c:pt>
                <c:pt idx="11">
                  <c:v>0.14378650000000001</c:v>
                </c:pt>
                <c:pt idx="12">
                  <c:v>0.21975529999999999</c:v>
                </c:pt>
                <c:pt idx="13">
                  <c:v>0.1119235</c:v>
                </c:pt>
              </c:numCache>
            </c:numRef>
          </c:val>
        </c:ser>
        <c:ser>
          <c:idx val="2"/>
          <c:order val="2"/>
          <c:tx>
            <c:strRef>
              <c:f>'Expect. Faturam.'!$E$3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1"/>
              <c:layout>
                <c:manualLayout>
                  <c:x val="-4.4444444444444502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3.8158720390856937E-2"/>
                  <c:y val="-4.301284297919733E-2"/>
                </c:manualLayout>
              </c:layout>
              <c:showVal val="1"/>
            </c:dLbl>
            <c:dLbl>
              <c:idx val="3"/>
              <c:layout>
                <c:manualLayout>
                  <c:x val="-3.888888888888889E-2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-4.4444444444444502E-2"/>
                  <c:y val="-5.0925925925925923E-2"/>
                </c:manualLayout>
              </c:layout>
              <c:showVal val="1"/>
            </c:dLbl>
            <c:dLbl>
              <c:idx val="5"/>
              <c:layout>
                <c:manualLayout>
                  <c:x val="-4.1666666666666664E-2"/>
                  <c:y val="-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4.0117480874393742E-2"/>
                  <c:y val="-5.159902489933596E-2"/>
                </c:manualLayout>
              </c:layout>
              <c:showVal val="1"/>
            </c:dLbl>
            <c:dLbl>
              <c:idx val="7"/>
              <c:layout>
                <c:manualLayout>
                  <c:x val="-4.7863759481219383E-2"/>
                  <c:y val="-5.0925800447050945E-2"/>
                </c:manualLayout>
              </c:layout>
              <c:showVal val="1"/>
            </c:dLbl>
            <c:dLbl>
              <c:idx val="8"/>
              <c:layout>
                <c:manualLayout>
                  <c:x val="-4.2628774422735403E-2"/>
                  <c:y val="-4.7477744807122017E-2"/>
                </c:manualLayout>
              </c:layout>
              <c:showVal val="1"/>
            </c:dLbl>
            <c:dLbl>
              <c:idx val="9"/>
              <c:layout>
                <c:manualLayout>
                  <c:x val="-3.5523978685612953E-2"/>
                  <c:y val="-3.9564787339268027E-2"/>
                </c:manualLayout>
              </c:layout>
              <c:showVal val="1"/>
            </c:dLbl>
            <c:dLbl>
              <c:idx val="10"/>
              <c:layout>
                <c:manualLayout>
                  <c:x val="-3.5523978685612953E-2"/>
                  <c:y val="-3.9564787339268027E-2"/>
                </c:manualLayout>
              </c:layout>
              <c:showVal val="1"/>
            </c:dLbl>
            <c:dLbl>
              <c:idx val="11"/>
              <c:layout>
                <c:manualLayout>
                  <c:x val="-3.3155713439905275E-2"/>
                  <c:y val="-3.9564787339268027E-2"/>
                </c:manualLayout>
              </c:layout>
              <c:showVal val="1"/>
            </c:dLbl>
            <c:dLbl>
              <c:idx val="12"/>
              <c:layout>
                <c:manualLayout>
                  <c:x val="-3.5523978685612842E-2"/>
                  <c:y val="-3.9564787339268027E-2"/>
                </c:manualLayout>
              </c:layout>
              <c:showVal val="1"/>
            </c:dLbl>
            <c:dLbl>
              <c:idx val="13"/>
              <c:layout>
                <c:manualLayout>
                  <c:x val="-2.8419182948490228E-2"/>
                  <c:y val="-3.1651829871414523E-2"/>
                </c:manualLayout>
              </c:layout>
              <c:showVal val="1"/>
            </c:dLbl>
            <c:dLbl>
              <c:idx val="14"/>
              <c:layout>
                <c:manualLayout>
                  <c:x val="-2.1314387211367681E-2"/>
                  <c:y val="-3.5608308605341282E-2"/>
                </c:manualLayout>
              </c:layout>
              <c:showVal val="1"/>
            </c:dLbl>
            <c:dLbl>
              <c:idx val="15"/>
              <c:layout>
                <c:manualLayout>
                  <c:x val="-3.3155713439905275E-2"/>
                  <c:y val="-2.7695351137487636E-2"/>
                </c:manualLayout>
              </c:layout>
              <c:showVal val="1"/>
            </c:dLbl>
            <c:dLbl>
              <c:idx val="16"/>
              <c:layout>
                <c:manualLayout>
                  <c:x val="-3.5523978685612849E-2"/>
                  <c:y val="-3.1651829871414502E-2"/>
                </c:manualLayout>
              </c:layout>
              <c:showVal val="1"/>
            </c:dLbl>
            <c:dLbl>
              <c:idx val="17"/>
              <c:layout>
                <c:manualLayout>
                  <c:x val="-1.8946121965660211E-2"/>
                  <c:y val="-3.5608308605341282E-2"/>
                </c:manualLayout>
              </c:layout>
              <c:showVal val="1"/>
            </c:dLbl>
            <c:showVal val="1"/>
          </c:dLbls>
          <c:cat>
            <c:numRef>
              <c:f>'Expect. Faturam.'!$B$13:$B$26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Faturam.'!$E$13:$E$26</c:f>
              <c:numCache>
                <c:formatCode>0%</c:formatCode>
                <c:ptCount val="14"/>
                <c:pt idx="0">
                  <c:v>0.3136659</c:v>
                </c:pt>
                <c:pt idx="1">
                  <c:v>0.29683179999999998</c:v>
                </c:pt>
                <c:pt idx="2">
                  <c:v>0.26699780000000001</c:v>
                </c:pt>
                <c:pt idx="3">
                  <c:v>0.29402349999999999</c:v>
                </c:pt>
                <c:pt idx="4">
                  <c:v>0.32233889999999998</c:v>
                </c:pt>
                <c:pt idx="5">
                  <c:v>0.33591100000000002</c:v>
                </c:pt>
                <c:pt idx="6">
                  <c:v>0.3550528</c:v>
                </c:pt>
                <c:pt idx="7">
                  <c:v>0.28699629999999998</c:v>
                </c:pt>
                <c:pt idx="8">
                  <c:v>0.28950550000000003</c:v>
                </c:pt>
                <c:pt idx="9">
                  <c:v>0.26114749999999998</c:v>
                </c:pt>
                <c:pt idx="10">
                  <c:v>0.25824849999999999</c:v>
                </c:pt>
                <c:pt idx="11">
                  <c:v>0.31077339999999998</c:v>
                </c:pt>
                <c:pt idx="12">
                  <c:v>0.34161760000000002</c:v>
                </c:pt>
                <c:pt idx="13">
                  <c:v>0.34370040000000002</c:v>
                </c:pt>
              </c:numCache>
            </c:numRef>
          </c:val>
        </c:ser>
        <c:marker val="1"/>
        <c:axId val="81409536"/>
        <c:axId val="81411072"/>
      </c:lineChart>
      <c:dateAx>
        <c:axId val="81409536"/>
        <c:scaling>
          <c:orientation val="minMax"/>
        </c:scaling>
        <c:axPos val="b"/>
        <c:numFmt formatCode="mmm/yy" sourceLinked="1"/>
        <c:tickLblPos val="nextTo"/>
        <c:crossAx val="81411072"/>
        <c:crosses val="autoZero"/>
        <c:auto val="1"/>
        <c:lblOffset val="100"/>
        <c:baseTimeUnit val="months"/>
      </c:dateAx>
      <c:valAx>
        <c:axId val="81411072"/>
        <c:scaling>
          <c:orientation val="minMax"/>
        </c:scaling>
        <c:axPos val="l"/>
        <c:numFmt formatCode="0%" sourceLinked="1"/>
        <c:tickLblPos val="nextTo"/>
        <c:crossAx val="8140953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6048858052840429E-2"/>
          <c:y val="0.86437975133586464"/>
          <c:w val="0.96777972492674313"/>
          <c:h val="0.1211735734228442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Faturam.'!$G$11:$G$14</c:f>
              <c:numCache>
                <c:formatCode>0%</c:formatCode>
                <c:ptCount val="4"/>
                <c:pt idx="0">
                  <c:v>0.52808650000000001</c:v>
                </c:pt>
                <c:pt idx="1">
                  <c:v>0.55043509999999995</c:v>
                </c:pt>
                <c:pt idx="2">
                  <c:v>0.56750920000000005</c:v>
                </c:pt>
                <c:pt idx="3">
                  <c:v>0.56235900000000005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Faturam.'!$H$11:$H$14</c:f>
              <c:numCache>
                <c:formatCode>0%</c:formatCode>
                <c:ptCount val="4"/>
                <c:pt idx="0">
                  <c:v>0.34631610000000002</c:v>
                </c:pt>
                <c:pt idx="1">
                  <c:v>0.36021500000000001</c:v>
                </c:pt>
                <c:pt idx="2">
                  <c:v>0.34538950000000002</c:v>
                </c:pt>
                <c:pt idx="3">
                  <c:v>0.33660980000000001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Faturam.'!$I$11:$I$14</c:f>
              <c:numCache>
                <c:formatCode>0%</c:formatCode>
                <c:ptCount val="4"/>
                <c:pt idx="0">
                  <c:v>0.1255974</c:v>
                </c:pt>
                <c:pt idx="1">
                  <c:v>8.9349899999999996E-2</c:v>
                </c:pt>
                <c:pt idx="2">
                  <c:v>8.7101300000000006E-2</c:v>
                </c:pt>
                <c:pt idx="3">
                  <c:v>0.1010312</c:v>
                </c:pt>
              </c:numCache>
            </c:numRef>
          </c:val>
        </c:ser>
        <c:gapWidth val="45"/>
        <c:overlap val="100"/>
        <c:axId val="152396160"/>
        <c:axId val="152540672"/>
      </c:barChart>
      <c:catAx>
        <c:axId val="15239616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52540672"/>
        <c:crosses val="autoZero"/>
        <c:auto val="1"/>
        <c:lblAlgn val="ctr"/>
        <c:lblOffset val="100"/>
      </c:catAx>
      <c:valAx>
        <c:axId val="152540672"/>
        <c:scaling>
          <c:orientation val="minMax"/>
          <c:max val="1"/>
        </c:scaling>
        <c:axPos val="b"/>
        <c:numFmt formatCode="0%" sourceLinked="1"/>
        <c:tickLblPos val="nextTo"/>
        <c:crossAx val="152396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Faturam.'!$G$17:$G$19</c:f>
              <c:numCache>
                <c:formatCode>0%</c:formatCode>
                <c:ptCount val="3"/>
                <c:pt idx="0">
                  <c:v>0.61200209999999999</c:v>
                </c:pt>
                <c:pt idx="1">
                  <c:v>0.50236769999999997</c:v>
                </c:pt>
                <c:pt idx="2">
                  <c:v>0.50036040000000004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Faturam.'!$H$17:$H$19</c:f>
              <c:numCache>
                <c:formatCode>0%</c:formatCode>
                <c:ptCount val="3"/>
                <c:pt idx="0">
                  <c:v>0.2953346</c:v>
                </c:pt>
                <c:pt idx="1">
                  <c:v>0.37759979999999999</c:v>
                </c:pt>
                <c:pt idx="2">
                  <c:v>0.30681760000000002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Faturam.'!$I$17:$I$19</c:f>
              <c:numCache>
                <c:formatCode>0%</c:formatCode>
                <c:ptCount val="3"/>
                <c:pt idx="0">
                  <c:v>9.2663300000000004E-2</c:v>
                </c:pt>
                <c:pt idx="1">
                  <c:v>0.1200325</c:v>
                </c:pt>
                <c:pt idx="2">
                  <c:v>0.19282199999999999</c:v>
                </c:pt>
              </c:numCache>
            </c:numRef>
          </c:val>
        </c:ser>
        <c:gapWidth val="45"/>
        <c:overlap val="100"/>
        <c:axId val="168831232"/>
        <c:axId val="168932096"/>
      </c:barChart>
      <c:catAx>
        <c:axId val="16883123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68932096"/>
        <c:crosses val="autoZero"/>
        <c:auto val="1"/>
        <c:lblAlgn val="ctr"/>
        <c:lblOffset val="100"/>
      </c:catAx>
      <c:valAx>
        <c:axId val="168932096"/>
        <c:scaling>
          <c:orientation val="minMax"/>
          <c:max val="1"/>
        </c:scaling>
        <c:axPos val="b"/>
        <c:numFmt formatCode="0%" sourceLinked="1"/>
        <c:tickLblPos val="nextTo"/>
        <c:crossAx val="1688312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Faturam.'!$G$4:$G$8</c:f>
              <c:numCache>
                <c:formatCode>0%</c:formatCode>
                <c:ptCount val="5"/>
                <c:pt idx="0">
                  <c:v>0.61359379999999997</c:v>
                </c:pt>
                <c:pt idx="1">
                  <c:v>0.53284450000000005</c:v>
                </c:pt>
                <c:pt idx="2">
                  <c:v>0.54106279999999995</c:v>
                </c:pt>
                <c:pt idx="3">
                  <c:v>0.54107859999999997</c:v>
                </c:pt>
                <c:pt idx="4">
                  <c:v>0.5552589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Faturam.'!$H$4:$H$8</c:f>
              <c:numCache>
                <c:formatCode>0%</c:formatCode>
                <c:ptCount val="5"/>
                <c:pt idx="0">
                  <c:v>0.29308010000000001</c:v>
                </c:pt>
                <c:pt idx="1">
                  <c:v>0.31048100000000001</c:v>
                </c:pt>
                <c:pt idx="2">
                  <c:v>0.34930349999999999</c:v>
                </c:pt>
                <c:pt idx="3">
                  <c:v>0.371502</c:v>
                </c:pt>
                <c:pt idx="4">
                  <c:v>0.3490741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Faturam.'!$I$4:$I$8</c:f>
              <c:numCache>
                <c:formatCode>0%</c:formatCode>
                <c:ptCount val="5"/>
                <c:pt idx="0">
                  <c:v>9.3326099999999995E-2</c:v>
                </c:pt>
                <c:pt idx="1">
                  <c:v>0.15667449999999999</c:v>
                </c:pt>
                <c:pt idx="2">
                  <c:v>0.1096337</c:v>
                </c:pt>
                <c:pt idx="3">
                  <c:v>8.7419399999999994E-2</c:v>
                </c:pt>
                <c:pt idx="4">
                  <c:v>9.5667000000000002E-2</c:v>
                </c:pt>
              </c:numCache>
            </c:numRef>
          </c:val>
        </c:ser>
        <c:gapWidth val="45"/>
        <c:overlap val="100"/>
        <c:axId val="81584512"/>
        <c:axId val="81586432"/>
      </c:barChart>
      <c:catAx>
        <c:axId val="8158451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1586432"/>
        <c:crosses val="autoZero"/>
        <c:auto val="1"/>
        <c:lblAlgn val="ctr"/>
        <c:lblOffset val="100"/>
      </c:catAx>
      <c:valAx>
        <c:axId val="81586432"/>
        <c:scaling>
          <c:orientation val="minMax"/>
          <c:max val="1"/>
        </c:scaling>
        <c:axPos val="b"/>
        <c:numFmt formatCode="0%" sourceLinked="1"/>
        <c:tickLblPos val="nextTo"/>
        <c:crossAx val="815845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Expectativa de Pessoal Ocupado (fev/mar/abr)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4.5981048143629896E-2"/>
                  <c:y val="-3.7680820719327969E-2"/>
                </c:manualLayout>
              </c:layout>
              <c:showVal val="1"/>
            </c:dLbl>
            <c:dLbl>
              <c:idx val="1"/>
              <c:layout>
                <c:manualLayout>
                  <c:x val="-8.3052998656858289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5.2256839289319653E-3"/>
                  <c:y val="-1.6734862290685302E-2"/>
                </c:manualLayout>
              </c:layout>
              <c:showVal val="1"/>
            </c:dLbl>
            <c:showVal val="1"/>
          </c:dLbls>
          <c:cat>
            <c:strRef>
              <c:f>'Expect. PO'!$V$3:$X$3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'Expect. PO'!$V$6:$X$6</c:f>
              <c:numCache>
                <c:formatCode>0%</c:formatCode>
                <c:ptCount val="3"/>
                <c:pt idx="0">
                  <c:v>0.15939210000000001</c:v>
                </c:pt>
                <c:pt idx="1">
                  <c:v>3.4924700000000003E-2</c:v>
                </c:pt>
                <c:pt idx="2">
                  <c:v>0.80568329999999999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50"/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884026880540948"/>
          <c:y val="7.3721756910445913E-2"/>
          <c:w val="0.83648214379509356"/>
          <c:h val="0.67361106754087041"/>
        </c:manualLayout>
      </c:layout>
      <c:lineChart>
        <c:grouping val="standard"/>
        <c:ser>
          <c:idx val="0"/>
          <c:order val="0"/>
          <c:tx>
            <c:strRef>
              <c:f>'Expect. PO'!$C$3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4.9013917313199644E-2"/>
                  <c:y val="-5.379515019149480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551948076975263E-2"/>
                  <c:y val="-5.338377162045192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777010803165262E-2"/>
                  <c:y val="-5.760170821381235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449647538551074E-2"/>
                  <c:y val="-6.202550825805035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44984024574021E-2"/>
                  <c:y val="-6.202550825805035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6897221547747496E-2"/>
                  <c:y val="-5.297204471869683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999329378981813E-2"/>
                  <c:y val="-6.202550825805035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489079283591754E-2"/>
                  <c:y val="-5.235445436606422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8289376823491802E-2"/>
                  <c:y val="-5.042017392152449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3184139427505486E-2"/>
                  <c:y val="-5.042017392152457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3184139427505569E-2"/>
                  <c:y val="-4.1572573833048534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3184139427505486E-2"/>
                  <c:y val="-4.599637387728691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8350310836696074E-2"/>
                  <c:y val="-4.1572573833048909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3808216727508539E-3"/>
                  <c:y val="-5.735043989821229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7199718967168012E-2"/>
                  <c:y val="-5.315104100733389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5457096989089956E-2"/>
                  <c:y val="-4.886379556253218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8542633627107289E-2"/>
                  <c:y val="-4.886379556253218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1.637143658013622E-2"/>
                  <c:y val="-4.4576550117730512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'Expect. PO'!$B$13:$B$26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PO'!$C$13:$C$26</c:f>
              <c:numCache>
                <c:formatCode>0%</c:formatCode>
                <c:ptCount val="14"/>
                <c:pt idx="0">
                  <c:v>0.19335160000000001</c:v>
                </c:pt>
                <c:pt idx="1">
                  <c:v>0.21852650000000001</c:v>
                </c:pt>
                <c:pt idx="2">
                  <c:v>0.20109879999999999</c:v>
                </c:pt>
                <c:pt idx="3">
                  <c:v>0.1829411</c:v>
                </c:pt>
                <c:pt idx="4">
                  <c:v>0.1895376</c:v>
                </c:pt>
                <c:pt idx="5">
                  <c:v>0.18127090000000001</c:v>
                </c:pt>
                <c:pt idx="6">
                  <c:v>0.1696589</c:v>
                </c:pt>
                <c:pt idx="7">
                  <c:v>0.2049175</c:v>
                </c:pt>
                <c:pt idx="8">
                  <c:v>0.2282014</c:v>
                </c:pt>
                <c:pt idx="9">
                  <c:v>0.2282708</c:v>
                </c:pt>
                <c:pt idx="10">
                  <c:v>0.20038030000000001</c:v>
                </c:pt>
                <c:pt idx="11">
                  <c:v>0.1825608</c:v>
                </c:pt>
                <c:pt idx="12">
                  <c:v>0.15004100000000001</c:v>
                </c:pt>
                <c:pt idx="13">
                  <c:v>0.15939210000000001</c:v>
                </c:pt>
              </c:numCache>
            </c:numRef>
          </c:val>
        </c:ser>
        <c:ser>
          <c:idx val="1"/>
          <c:order val="1"/>
          <c:tx>
            <c:strRef>
              <c:f>'Expect. PO'!$D$3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3.7102300538424123E-2"/>
                  <c:y val="-6.0185277105789713E-2"/>
                </c:manualLayout>
              </c:layout>
              <c:showVal val="1"/>
            </c:dLbl>
            <c:dLbl>
              <c:idx val="1"/>
              <c:layout>
                <c:manualLayout>
                  <c:x val="-3.7102300538424123E-2"/>
                  <c:y val="-4.691387697307578E-2"/>
                </c:manualLayout>
              </c:layout>
              <c:showVal val="1"/>
            </c:dLbl>
            <c:dLbl>
              <c:idx val="2"/>
              <c:layout>
                <c:manualLayout>
                  <c:x val="-3.9880174669796251E-2"/>
                  <c:y val="-4.691387697307578E-2"/>
                </c:manualLayout>
              </c:layout>
              <c:showVal val="1"/>
            </c:dLbl>
            <c:dLbl>
              <c:idx val="3"/>
              <c:layout>
                <c:manualLayout>
                  <c:x val="-3.4654919236417031E-2"/>
                  <c:y val="-4.6914225303787915E-2"/>
                </c:manualLayout>
              </c:layout>
              <c:showVal val="1"/>
            </c:dLbl>
            <c:dLbl>
              <c:idx val="4"/>
              <c:layout>
                <c:manualLayout>
                  <c:x val="-4.0210474791972588E-2"/>
                  <c:y val="-5.1338025348025923E-2"/>
                </c:manualLayout>
              </c:layout>
              <c:showVal val="1"/>
            </c:dLbl>
            <c:dLbl>
              <c:idx val="5"/>
              <c:layout>
                <c:manualLayout>
                  <c:x val="-3.7102300538424123E-2"/>
                  <c:y val="-5.5555613610674244E-2"/>
                </c:manualLayout>
              </c:layout>
              <c:showVal val="1"/>
            </c:dLbl>
            <c:dLbl>
              <c:idx val="6"/>
              <c:layout>
                <c:manualLayout>
                  <c:x val="-3.9219189011065254E-2"/>
                  <c:y val="-4.6913876973075704E-2"/>
                </c:manualLayout>
              </c:layout>
              <c:showVal val="1"/>
            </c:dLbl>
            <c:dLbl>
              <c:idx val="7"/>
              <c:layout>
                <c:manualLayout>
                  <c:x val="-3.9818893783651492E-2"/>
                  <c:y val="-4.629628662044348E-2"/>
                </c:manualLayout>
              </c:layout>
              <c:showVal val="1"/>
            </c:dLbl>
            <c:dLbl>
              <c:idx val="8"/>
              <c:layout>
                <c:manualLayout>
                  <c:x val="-3.6710719530102791E-2"/>
                  <c:y val="-3.9814200398142006E-2"/>
                </c:manualLayout>
              </c:layout>
              <c:showVal val="1"/>
            </c:dLbl>
            <c:dLbl>
              <c:idx val="9"/>
              <c:layout>
                <c:manualLayout>
                  <c:x val="-4.4052863436123524E-2"/>
                  <c:y val="-3.9814200398142006E-2"/>
                </c:manualLayout>
              </c:layout>
              <c:showVal val="1"/>
            </c:dLbl>
            <c:dLbl>
              <c:idx val="10"/>
              <c:layout>
                <c:manualLayout>
                  <c:x val="-2.9368575624082141E-2"/>
                  <c:y val="-5.3085600530855925E-2"/>
                </c:manualLayout>
              </c:layout>
              <c:showVal val="1"/>
            </c:dLbl>
            <c:dLbl>
              <c:idx val="11"/>
              <c:layout>
                <c:manualLayout>
                  <c:x val="-3.9158100832109639E-2"/>
                  <c:y val="-5.3085600530856022E-2"/>
                </c:manualLayout>
              </c:layout>
              <c:showVal val="1"/>
            </c:dLbl>
            <c:dLbl>
              <c:idx val="12"/>
              <c:layout>
                <c:manualLayout>
                  <c:x val="-3.0593991285070003E-2"/>
                  <c:y val="-5.2812449890709108E-2"/>
                </c:manualLayout>
              </c:layout>
              <c:showVal val="1"/>
            </c:dLbl>
            <c:dLbl>
              <c:idx val="13"/>
              <c:layout>
                <c:manualLayout>
                  <c:x val="-1.3869625520110961E-2"/>
                  <c:y val="-5.1446945337620578E-2"/>
                </c:manualLayout>
              </c:layout>
              <c:showVal val="1"/>
            </c:dLbl>
            <c:dLbl>
              <c:idx val="14"/>
              <c:layout>
                <c:manualLayout>
                  <c:x val="-2.7739251040221975E-2"/>
                  <c:y val="-5.1446945337620578E-2"/>
                </c:manualLayout>
              </c:layout>
              <c:showVal val="1"/>
            </c:dLbl>
            <c:dLbl>
              <c:idx val="15"/>
              <c:layout>
                <c:manualLayout>
                  <c:x val="-2.5427646786870178E-2"/>
                  <c:y val="-4.2872454448017308E-2"/>
                </c:manualLayout>
              </c:layout>
              <c:showVal val="1"/>
            </c:dLbl>
            <c:dLbl>
              <c:idx val="16"/>
              <c:layout>
                <c:manualLayout>
                  <c:x val="-1.8492834026814609E-2"/>
                  <c:y val="-4.2872454448017287E-2"/>
                </c:manualLayout>
              </c:layout>
              <c:showVal val="1"/>
            </c:dLbl>
            <c:dLbl>
              <c:idx val="17"/>
              <c:layout>
                <c:manualLayout>
                  <c:x val="-1.3869625520110961E-2"/>
                  <c:y val="-3.4297963558413719E-2"/>
                </c:manualLayout>
              </c:layout>
              <c:showVal val="1"/>
            </c:dLbl>
            <c:showVal val="1"/>
          </c:dLbls>
          <c:cat>
            <c:numRef>
              <c:f>'Expect. PO'!$B$13:$B$26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PO'!$D$13:$D$26</c:f>
              <c:numCache>
                <c:formatCode>0%</c:formatCode>
                <c:ptCount val="14"/>
                <c:pt idx="0">
                  <c:v>4.8397000000000003E-2</c:v>
                </c:pt>
                <c:pt idx="1">
                  <c:v>3.23139E-2</c:v>
                </c:pt>
                <c:pt idx="2">
                  <c:v>1.41531E-2</c:v>
                </c:pt>
                <c:pt idx="3">
                  <c:v>3.0001099999999999E-2</c:v>
                </c:pt>
                <c:pt idx="4">
                  <c:v>2.7340799999999998E-2</c:v>
                </c:pt>
                <c:pt idx="5">
                  <c:v>1.8645499999999999E-2</c:v>
                </c:pt>
                <c:pt idx="6">
                  <c:v>2.13198E-2</c:v>
                </c:pt>
                <c:pt idx="7">
                  <c:v>2.62318E-2</c:v>
                </c:pt>
                <c:pt idx="8">
                  <c:v>1.47212E-2</c:v>
                </c:pt>
                <c:pt idx="9">
                  <c:v>2.0353799999999998E-2</c:v>
                </c:pt>
                <c:pt idx="10">
                  <c:v>3.2351199999999997E-2</c:v>
                </c:pt>
                <c:pt idx="11">
                  <c:v>3.9804399999999997E-2</c:v>
                </c:pt>
                <c:pt idx="12">
                  <c:v>4.9766199999999997E-2</c:v>
                </c:pt>
                <c:pt idx="13">
                  <c:v>3.4924700000000003E-2</c:v>
                </c:pt>
              </c:numCache>
            </c:numRef>
          </c:val>
        </c:ser>
        <c:ser>
          <c:idx val="2"/>
          <c:order val="2"/>
          <c:tx>
            <c:strRef>
              <c:f>'Expect. PO'!$E$3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1"/>
              <c:layout>
                <c:manualLayout>
                  <c:x val="-4.4444444444444502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3"/>
              <c:layout>
                <c:manualLayout>
                  <c:x val="-3.888888888888889E-2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-4.4444444444444502E-2"/>
                  <c:y val="-5.0925925925925923E-2"/>
                </c:manualLayout>
              </c:layout>
              <c:showVal val="1"/>
            </c:dLbl>
            <c:dLbl>
              <c:idx val="5"/>
              <c:layout>
                <c:manualLayout>
                  <c:x val="-4.1666666666666664E-2"/>
                  <c:y val="-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4.7222222222222124E-2"/>
                  <c:y val="-5.5555555555555455E-2"/>
                </c:manualLayout>
              </c:layout>
              <c:showVal val="1"/>
            </c:dLbl>
            <c:dLbl>
              <c:idx val="7"/>
              <c:layout>
                <c:manualLayout>
                  <c:x val="-4.1471165223289461E-2"/>
                  <c:y val="-5.0925950115558706E-2"/>
                </c:manualLayout>
              </c:layout>
              <c:showVal val="1"/>
            </c:dLbl>
            <c:dLbl>
              <c:idx val="8"/>
              <c:layout>
                <c:manualLayout>
                  <c:x val="-4.4052863436123524E-2"/>
                  <c:y val="-4.8661800486618015E-2"/>
                </c:manualLayout>
              </c:layout>
              <c:showVal val="1"/>
            </c:dLbl>
            <c:dLbl>
              <c:idx val="9"/>
              <c:layout>
                <c:manualLayout>
                  <c:x val="-4.8947626040137124E-2"/>
                  <c:y val="-3.9814200398141986E-2"/>
                </c:manualLayout>
              </c:layout>
              <c:showVal val="1"/>
            </c:dLbl>
            <c:dLbl>
              <c:idx val="10"/>
              <c:layout>
                <c:manualLayout>
                  <c:x val="-4.4052863436123524E-2"/>
                  <c:y val="-3.9814200398142006E-2"/>
                </c:manualLayout>
              </c:layout>
              <c:showVal val="1"/>
            </c:dLbl>
            <c:dLbl>
              <c:idx val="11"/>
              <c:layout>
                <c:manualLayout>
                  <c:x val="-4.4052863436123524E-2"/>
                  <c:y val="-6.1933200619332003E-2"/>
                </c:manualLayout>
              </c:layout>
              <c:showVal val="1"/>
            </c:dLbl>
            <c:dLbl>
              <c:idx val="12"/>
              <c:layout>
                <c:manualLayout>
                  <c:x val="-1.4684287812041116E-2"/>
                  <c:y val="-5.3085600530856022E-2"/>
                </c:manualLayout>
              </c:layout>
              <c:showVal val="1"/>
            </c:dLbl>
            <c:dLbl>
              <c:idx val="13"/>
              <c:layout>
                <c:manualLayout>
                  <c:x val="-1.0221644239961092E-3"/>
                  <c:y val="-5.573454801318372E-2"/>
                </c:manualLayout>
              </c:layout>
              <c:showVal val="1"/>
            </c:dLbl>
            <c:dLbl>
              <c:idx val="14"/>
              <c:layout>
                <c:manualLayout>
                  <c:x val="-3.236245954692557E-2"/>
                  <c:y val="-5.1446945337620578E-2"/>
                </c:manualLayout>
              </c:layout>
              <c:showVal val="1"/>
            </c:dLbl>
            <c:dLbl>
              <c:idx val="15"/>
              <c:layout>
                <c:manualLayout>
                  <c:x val="-1.3869625520110961E-2"/>
                  <c:y val="-4.7159699892818999E-2"/>
                </c:manualLayout>
              </c:layout>
              <c:showVal val="1"/>
            </c:dLbl>
            <c:dLbl>
              <c:idx val="16"/>
              <c:layout>
                <c:manualLayout>
                  <c:x val="-2.5427646786870158E-2"/>
                  <c:y val="-3.0010718113612042E-2"/>
                </c:manualLayout>
              </c:layout>
              <c:showVal val="1"/>
            </c:dLbl>
            <c:dLbl>
              <c:idx val="17"/>
              <c:layout>
                <c:manualLayout>
                  <c:x val="-4.6232085067036523E-3"/>
                  <c:y val="-3.0010718113612025E-2"/>
                </c:manualLayout>
              </c:layout>
              <c:showVal val="1"/>
            </c:dLbl>
            <c:showVal val="1"/>
          </c:dLbls>
          <c:cat>
            <c:numRef>
              <c:f>'Expect. PO'!$B$13:$B$26</c:f>
              <c:numCache>
                <c:formatCode>mmm/yy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'Expect. PO'!$E$13:$E$26</c:f>
              <c:numCache>
                <c:formatCode>0%</c:formatCode>
                <c:ptCount val="14"/>
                <c:pt idx="0">
                  <c:v>0.75825140000000002</c:v>
                </c:pt>
                <c:pt idx="1">
                  <c:v>0.74915960000000004</c:v>
                </c:pt>
                <c:pt idx="2">
                  <c:v>0.78474809999999995</c:v>
                </c:pt>
                <c:pt idx="3">
                  <c:v>0.78705780000000003</c:v>
                </c:pt>
                <c:pt idx="4">
                  <c:v>0.78312159999999997</c:v>
                </c:pt>
                <c:pt idx="5">
                  <c:v>0.80008360000000001</c:v>
                </c:pt>
                <c:pt idx="6">
                  <c:v>0.8090212</c:v>
                </c:pt>
                <c:pt idx="7">
                  <c:v>0.7688507</c:v>
                </c:pt>
                <c:pt idx="8">
                  <c:v>0.75707740000000001</c:v>
                </c:pt>
                <c:pt idx="9">
                  <c:v>0.75137540000000003</c:v>
                </c:pt>
                <c:pt idx="10">
                  <c:v>0.76726850000000002</c:v>
                </c:pt>
                <c:pt idx="11">
                  <c:v>0.77763479999999996</c:v>
                </c:pt>
                <c:pt idx="12">
                  <c:v>0.80019280000000004</c:v>
                </c:pt>
                <c:pt idx="13">
                  <c:v>0.80568329999999999</c:v>
                </c:pt>
              </c:numCache>
            </c:numRef>
          </c:val>
        </c:ser>
        <c:marker val="1"/>
        <c:axId val="93917184"/>
        <c:axId val="96340608"/>
      </c:lineChart>
      <c:dateAx>
        <c:axId val="93917184"/>
        <c:scaling>
          <c:orientation val="minMax"/>
        </c:scaling>
        <c:axPos val="b"/>
        <c:numFmt formatCode="mmm/yy" sourceLinked="1"/>
        <c:tickLblPos val="nextTo"/>
        <c:crossAx val="96340608"/>
        <c:crosses val="autoZero"/>
        <c:auto val="1"/>
        <c:lblOffset val="100"/>
        <c:baseTimeUnit val="months"/>
      </c:dateAx>
      <c:valAx>
        <c:axId val="96340608"/>
        <c:scaling>
          <c:orientation val="minMax"/>
        </c:scaling>
        <c:axPos val="l"/>
        <c:numFmt formatCode="0%" sourceLinked="1"/>
        <c:tickLblPos val="nextTo"/>
        <c:crossAx val="939171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6048858052840429E-2"/>
          <c:y val="0.9029651197137335"/>
          <c:w val="0.96777972492674313"/>
          <c:h val="8.2588213450810521E-2"/>
        </c:manualLayout>
      </c:layout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plotArea>
      <c:layout>
        <c:manualLayout>
          <c:layoutTarget val="inner"/>
          <c:xMode val="edge"/>
          <c:yMode val="edge"/>
          <c:x val="5.5453517345012984E-2"/>
          <c:y val="6.1272183692270256E-2"/>
          <c:w val="0.82926974569589373"/>
          <c:h val="0.61138069309734833"/>
        </c:manualLayout>
      </c:layout>
      <c:lineChart>
        <c:grouping val="standard"/>
        <c:ser>
          <c:idx val="0"/>
          <c:order val="0"/>
          <c:tx>
            <c:strRef>
              <c:f>ICMPE!$A$17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ICMPE!$C$16:$W$16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ICMPE!$C$17:$W$17</c:f>
              <c:numCache>
                <c:formatCode>#,##0_ ;\-#,##0\ </c:formatCode>
                <c:ptCount val="21"/>
                <c:pt idx="0" formatCode="0">
                  <c:v>116.26509</c:v>
                </c:pt>
                <c:pt idx="1">
                  <c:v>119.3484225</c:v>
                </c:pt>
                <c:pt idx="2" formatCode="0">
                  <c:v>120.21346</c:v>
                </c:pt>
                <c:pt idx="3" formatCode="0">
                  <c:v>125.49561750000001</c:v>
                </c:pt>
                <c:pt idx="4" formatCode="0">
                  <c:v>126.72797250000001</c:v>
                </c:pt>
                <c:pt idx="5" formatCode="0">
                  <c:v>125.4774425</c:v>
                </c:pt>
                <c:pt idx="6" formatCode="0">
                  <c:v>123.055385</c:v>
                </c:pt>
                <c:pt idx="7" formatCode="0">
                  <c:v>119.57753249999999</c:v>
                </c:pt>
                <c:pt idx="8" formatCode="0">
                  <c:v>109.632105</c:v>
                </c:pt>
                <c:pt idx="9" formatCode="0">
                  <c:v>116.5312175</c:v>
                </c:pt>
                <c:pt idx="10" formatCode="0">
                  <c:v>118.226</c:v>
                </c:pt>
                <c:pt idx="11" formatCode="0">
                  <c:v>118.2998125</c:v>
                </c:pt>
                <c:pt idx="12" formatCode="0">
                  <c:v>121.1011225</c:v>
                </c:pt>
                <c:pt idx="13" formatCode="0">
                  <c:v>118.37105750000001</c:v>
                </c:pt>
                <c:pt idx="14" formatCode="0">
                  <c:v>122.0524425</c:v>
                </c:pt>
                <c:pt idx="15" formatCode="0">
                  <c:v>122.3544675</c:v>
                </c:pt>
                <c:pt idx="16" formatCode="0">
                  <c:v>123.70876749999999</c:v>
                </c:pt>
                <c:pt idx="17" formatCode="0">
                  <c:v>123.31216500000001</c:v>
                </c:pt>
                <c:pt idx="18" formatCode="0">
                  <c:v>122.26882499999999</c:v>
                </c:pt>
                <c:pt idx="19" formatCode="0">
                  <c:v>119.60516250000001</c:v>
                </c:pt>
                <c:pt idx="20" formatCode="0">
                  <c:v>107.27096</c:v>
                </c:pt>
              </c:numCache>
            </c:numRef>
          </c:val>
        </c:ser>
        <c:ser>
          <c:idx val="1"/>
          <c:order val="1"/>
          <c:tx>
            <c:strRef>
              <c:f>ICMPE!$A$18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ICMPE!$C$16:$W$16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ICMPE!$C$18:$W$18</c:f>
              <c:numCache>
                <c:formatCode>#,##0_ ;\-#,##0\ </c:formatCode>
                <c:ptCount val="21"/>
                <c:pt idx="0" formatCode="0">
                  <c:v>110.75243499999999</c:v>
                </c:pt>
                <c:pt idx="1">
                  <c:v>110.3856475</c:v>
                </c:pt>
                <c:pt idx="2" formatCode="0">
                  <c:v>116.20245750000001</c:v>
                </c:pt>
                <c:pt idx="3" formatCode="0">
                  <c:v>119.1290525</c:v>
                </c:pt>
                <c:pt idx="4" formatCode="0">
                  <c:v>121.381715</c:v>
                </c:pt>
                <c:pt idx="5" formatCode="0">
                  <c:v>120.5793925</c:v>
                </c:pt>
                <c:pt idx="6" formatCode="0">
                  <c:v>112.65958999999999</c:v>
                </c:pt>
                <c:pt idx="7" formatCode="0">
                  <c:v>114.22824</c:v>
                </c:pt>
                <c:pt idx="8" formatCode="0">
                  <c:v>107.4633</c:v>
                </c:pt>
                <c:pt idx="9" formatCode="0">
                  <c:v>114.34706250000001</c:v>
                </c:pt>
                <c:pt idx="10" formatCode="0">
                  <c:v>114.69483749999999</c:v>
                </c:pt>
                <c:pt idx="11" formatCode="0">
                  <c:v>115.23148999999999</c:v>
                </c:pt>
                <c:pt idx="12" formatCode="0">
                  <c:v>113.881815</c:v>
                </c:pt>
                <c:pt idx="13" formatCode="0">
                  <c:v>110.5870025</c:v>
                </c:pt>
                <c:pt idx="14" formatCode="0">
                  <c:v>118.13810000000001</c:v>
                </c:pt>
                <c:pt idx="15" formatCode="0">
                  <c:v>120.4864175</c:v>
                </c:pt>
                <c:pt idx="16" formatCode="0">
                  <c:v>118.6131975</c:v>
                </c:pt>
                <c:pt idx="17" formatCode="0">
                  <c:v>118.7443425</c:v>
                </c:pt>
                <c:pt idx="18" formatCode="0">
                  <c:v>113.266085</c:v>
                </c:pt>
                <c:pt idx="19" formatCode="0">
                  <c:v>110.26231</c:v>
                </c:pt>
                <c:pt idx="20" formatCode="0">
                  <c:v>102.7159675</c:v>
                </c:pt>
              </c:numCache>
            </c:numRef>
          </c:val>
        </c:ser>
        <c:ser>
          <c:idx val="2"/>
          <c:order val="2"/>
          <c:tx>
            <c:strRef>
              <c:f>ICMPE!$A$19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ICMPE!$C$16:$W$16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ICMPE!$C$19:$W$19</c:f>
              <c:numCache>
                <c:formatCode>#,##0_ ;\-#,##0\ </c:formatCode>
                <c:ptCount val="21"/>
                <c:pt idx="0" formatCode="0">
                  <c:v>120.0680325</c:v>
                </c:pt>
                <c:pt idx="1">
                  <c:v>121.66162249999999</c:v>
                </c:pt>
                <c:pt idx="2" formatCode="0">
                  <c:v>112.168025</c:v>
                </c:pt>
                <c:pt idx="3" formatCode="0">
                  <c:v>127.01703999999999</c:v>
                </c:pt>
                <c:pt idx="4" formatCode="0">
                  <c:v>125.92412999999999</c:v>
                </c:pt>
                <c:pt idx="5" formatCode="0">
                  <c:v>131.9059675</c:v>
                </c:pt>
                <c:pt idx="6" formatCode="0">
                  <c:v>120.14164</c:v>
                </c:pt>
                <c:pt idx="7" formatCode="0">
                  <c:v>108.122705</c:v>
                </c:pt>
                <c:pt idx="8" formatCode="0">
                  <c:v>107.8296225</c:v>
                </c:pt>
                <c:pt idx="9" formatCode="0">
                  <c:v>117.0395075</c:v>
                </c:pt>
                <c:pt idx="10" formatCode="0">
                  <c:v>123.6178525</c:v>
                </c:pt>
                <c:pt idx="11" formatCode="0">
                  <c:v>114.4819375</c:v>
                </c:pt>
                <c:pt idx="12" formatCode="0">
                  <c:v>115.0715175</c:v>
                </c:pt>
                <c:pt idx="13" formatCode="0">
                  <c:v>111.2960475</c:v>
                </c:pt>
                <c:pt idx="14" formatCode="0">
                  <c:v>122.190085</c:v>
                </c:pt>
                <c:pt idx="15" formatCode="0">
                  <c:v>113.9821125</c:v>
                </c:pt>
                <c:pt idx="16" formatCode="0">
                  <c:v>122.80945749999998</c:v>
                </c:pt>
                <c:pt idx="17" formatCode="0">
                  <c:v>114.89928499999999</c:v>
                </c:pt>
                <c:pt idx="18" formatCode="0">
                  <c:v>109.9907125</c:v>
                </c:pt>
                <c:pt idx="19" formatCode="0">
                  <c:v>105.60498250000001</c:v>
                </c:pt>
                <c:pt idx="20" formatCode="0">
                  <c:v>104.97149250000001</c:v>
                </c:pt>
              </c:numCache>
            </c:numRef>
          </c:val>
        </c:ser>
        <c:marker val="1"/>
        <c:axId val="81027840"/>
        <c:axId val="81189888"/>
      </c:lineChart>
      <c:dateAx>
        <c:axId val="81027840"/>
        <c:scaling>
          <c:orientation val="minMax"/>
        </c:scaling>
        <c:axPos val="b"/>
        <c:numFmt formatCode="mmm/yy" sourceLinked="1"/>
        <c:tickLblPos val="nextTo"/>
        <c:crossAx val="81189888"/>
        <c:crosses val="autoZero"/>
        <c:auto val="1"/>
        <c:lblOffset val="100"/>
      </c:dateAx>
      <c:valAx>
        <c:axId val="81189888"/>
        <c:scaling>
          <c:orientation val="minMax"/>
          <c:min val="100"/>
        </c:scaling>
        <c:axPos val="l"/>
        <c:numFmt formatCode="0" sourceLinked="1"/>
        <c:tickLblPos val="none"/>
        <c:crossAx val="81027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721433876938638"/>
          <c:y val="0.79772503700873887"/>
          <c:w val="0.69318849911811664"/>
          <c:h val="0.10220065899431736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PO'!$G$11:$G$14</c:f>
              <c:numCache>
                <c:formatCode>0%</c:formatCode>
                <c:ptCount val="4"/>
                <c:pt idx="0">
                  <c:v>0.13373370000000001</c:v>
                </c:pt>
                <c:pt idx="1">
                  <c:v>0.2769954</c:v>
                </c:pt>
                <c:pt idx="2">
                  <c:v>0.18483479999999999</c:v>
                </c:pt>
                <c:pt idx="3">
                  <c:v>0.17617720000000001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PO'!$H$11:$H$14</c:f>
              <c:numCache>
                <c:formatCode>0%</c:formatCode>
                <c:ptCount val="4"/>
                <c:pt idx="0">
                  <c:v>0.82995969999999997</c:v>
                </c:pt>
                <c:pt idx="1">
                  <c:v>0.67794220000000005</c:v>
                </c:pt>
                <c:pt idx="2">
                  <c:v>0.78183270000000005</c:v>
                </c:pt>
                <c:pt idx="3">
                  <c:v>0.79203409999999996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PO'!$I$11:$I$14</c:f>
              <c:numCache>
                <c:formatCode>0%</c:formatCode>
                <c:ptCount val="4"/>
                <c:pt idx="0">
                  <c:v>3.6306600000000001E-2</c:v>
                </c:pt>
                <c:pt idx="1">
                  <c:v>4.5062400000000002E-2</c:v>
                </c:pt>
                <c:pt idx="2">
                  <c:v>3.3332500000000001E-2</c:v>
                </c:pt>
                <c:pt idx="3">
                  <c:v>3.1788700000000003E-2</c:v>
                </c:pt>
              </c:numCache>
            </c:numRef>
          </c:val>
        </c:ser>
        <c:gapWidth val="48"/>
        <c:overlap val="100"/>
        <c:axId val="144796672"/>
        <c:axId val="145734272"/>
      </c:barChart>
      <c:catAx>
        <c:axId val="14479667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45734272"/>
        <c:crosses val="autoZero"/>
        <c:auto val="1"/>
        <c:lblAlgn val="ctr"/>
        <c:lblOffset val="100"/>
      </c:catAx>
      <c:valAx>
        <c:axId val="145734272"/>
        <c:scaling>
          <c:orientation val="minMax"/>
          <c:max val="1"/>
        </c:scaling>
        <c:axPos val="b"/>
        <c:numFmt formatCode="0%" sourceLinked="1"/>
        <c:tickLblPos val="nextTo"/>
        <c:crossAx val="1447966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PO'!$G$17:$G$19</c:f>
              <c:numCache>
                <c:formatCode>0%</c:formatCode>
                <c:ptCount val="3"/>
                <c:pt idx="0">
                  <c:v>0.14831369999999999</c:v>
                </c:pt>
                <c:pt idx="1">
                  <c:v>0.16053580000000001</c:v>
                </c:pt>
                <c:pt idx="2">
                  <c:v>0.26835330000000002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PO'!$H$17:$H$19</c:f>
              <c:numCache>
                <c:formatCode>0%</c:formatCode>
                <c:ptCount val="3"/>
                <c:pt idx="0">
                  <c:v>0.82624699999999995</c:v>
                </c:pt>
                <c:pt idx="1">
                  <c:v>0.79997770000000001</c:v>
                </c:pt>
                <c:pt idx="2">
                  <c:v>0.66695760000000004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PO'!$I$17:$I$19</c:f>
              <c:numCache>
                <c:formatCode>0%</c:formatCode>
                <c:ptCount val="3"/>
                <c:pt idx="0">
                  <c:v>2.5439300000000001E-2</c:v>
                </c:pt>
                <c:pt idx="1">
                  <c:v>3.9486500000000001E-2</c:v>
                </c:pt>
                <c:pt idx="2">
                  <c:v>6.4689099999999999E-2</c:v>
                </c:pt>
              </c:numCache>
            </c:numRef>
          </c:val>
        </c:ser>
        <c:gapWidth val="48"/>
        <c:overlap val="100"/>
        <c:axId val="159308416"/>
        <c:axId val="159414912"/>
      </c:barChart>
      <c:catAx>
        <c:axId val="15930841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59414912"/>
        <c:crosses val="autoZero"/>
        <c:auto val="1"/>
        <c:lblAlgn val="ctr"/>
        <c:lblOffset val="100"/>
      </c:catAx>
      <c:valAx>
        <c:axId val="159414912"/>
        <c:scaling>
          <c:orientation val="minMax"/>
          <c:max val="1"/>
        </c:scaling>
        <c:axPos val="b"/>
        <c:numFmt formatCode="0%" sourceLinked="1"/>
        <c:tickLblPos val="nextTo"/>
        <c:crossAx val="1593084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PO'!$G$4:$G$8</c:f>
              <c:numCache>
                <c:formatCode>0%</c:formatCode>
                <c:ptCount val="5"/>
                <c:pt idx="0">
                  <c:v>0.16672100000000001</c:v>
                </c:pt>
                <c:pt idx="1">
                  <c:v>0.12993370000000001</c:v>
                </c:pt>
                <c:pt idx="2">
                  <c:v>0.1611176</c:v>
                </c:pt>
                <c:pt idx="3">
                  <c:v>0.18298719999999999</c:v>
                </c:pt>
                <c:pt idx="4">
                  <c:v>0.1543109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PO'!$H$4:$H$8</c:f>
              <c:numCache>
                <c:formatCode>0%</c:formatCode>
                <c:ptCount val="5"/>
                <c:pt idx="0">
                  <c:v>0.79417890000000002</c:v>
                </c:pt>
                <c:pt idx="1">
                  <c:v>0.82395850000000004</c:v>
                </c:pt>
                <c:pt idx="2">
                  <c:v>0.80729810000000002</c:v>
                </c:pt>
                <c:pt idx="3">
                  <c:v>0.77912959999999998</c:v>
                </c:pt>
                <c:pt idx="4">
                  <c:v>0.82472630000000002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PO'!$I$4:$I$8</c:f>
              <c:numCache>
                <c:formatCode>0%</c:formatCode>
                <c:ptCount val="5"/>
                <c:pt idx="0">
                  <c:v>3.9100099999999999E-2</c:v>
                </c:pt>
                <c:pt idx="1">
                  <c:v>4.6107799999999997E-2</c:v>
                </c:pt>
                <c:pt idx="2">
                  <c:v>3.1584300000000003E-2</c:v>
                </c:pt>
                <c:pt idx="3">
                  <c:v>3.7883199999999999E-2</c:v>
                </c:pt>
                <c:pt idx="4">
                  <c:v>2.09628E-2</c:v>
                </c:pt>
              </c:numCache>
            </c:numRef>
          </c:val>
        </c:ser>
        <c:gapWidth val="48"/>
        <c:overlap val="100"/>
        <c:axId val="82025088"/>
        <c:axId val="82064128"/>
      </c:barChart>
      <c:catAx>
        <c:axId val="8202508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2064128"/>
        <c:crosses val="autoZero"/>
        <c:auto val="1"/>
        <c:lblAlgn val="ctr"/>
        <c:lblOffset val="100"/>
      </c:catAx>
      <c:valAx>
        <c:axId val="82064128"/>
        <c:scaling>
          <c:orientation val="minMax"/>
          <c:max val="1"/>
        </c:scaling>
        <c:axPos val="b"/>
        <c:numFmt formatCode="0%" sourceLinked="1"/>
        <c:tickLblPos val="nextTo"/>
        <c:crossAx val="820250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autoTitleDeleted val="1"/>
    <c:plotArea>
      <c:layout>
        <c:manualLayout>
          <c:layoutTarget val="inner"/>
          <c:xMode val="edge"/>
          <c:yMode val="edge"/>
          <c:x val="3.905314960629945E-2"/>
          <c:y val="7.9087561971420847E-2"/>
          <c:w val="0.86886237993329052"/>
          <c:h val="0.54821647263491469"/>
        </c:manualLayout>
      </c:layout>
      <c:lineChart>
        <c:grouping val="standard"/>
        <c:ser>
          <c:idx val="0"/>
          <c:order val="0"/>
          <c:tx>
            <c:strRef>
              <c:f>ICMPE!$A$4</c:f>
              <c:strCache>
                <c:ptCount val="1"/>
                <c:pt idx="0">
                  <c:v>Norte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ICMPE!$C$3:$W$3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ICMPE!$C$4:$W$4</c:f>
              <c:numCache>
                <c:formatCode>0</c:formatCode>
                <c:ptCount val="21"/>
                <c:pt idx="0">
                  <c:v>124.31245999999999</c:v>
                </c:pt>
                <c:pt idx="1">
                  <c:v>122.93600499999999</c:v>
                </c:pt>
                <c:pt idx="2">
                  <c:v>120.9221325</c:v>
                </c:pt>
                <c:pt idx="3">
                  <c:v>123.05958</c:v>
                </c:pt>
                <c:pt idx="4">
                  <c:v>126.5650725</c:v>
                </c:pt>
                <c:pt idx="5">
                  <c:v>124.6442725</c:v>
                </c:pt>
                <c:pt idx="6">
                  <c:v>120.335285</c:v>
                </c:pt>
                <c:pt idx="7">
                  <c:v>116.88055249999999</c:v>
                </c:pt>
                <c:pt idx="8">
                  <c:v>110.8768625</c:v>
                </c:pt>
                <c:pt idx="9">
                  <c:v>117.4813375</c:v>
                </c:pt>
                <c:pt idx="10">
                  <c:v>124.990145</c:v>
                </c:pt>
                <c:pt idx="11">
                  <c:v>122.4829125</c:v>
                </c:pt>
                <c:pt idx="12">
                  <c:v>124.78406</c:v>
                </c:pt>
                <c:pt idx="13">
                  <c:v>121.69235</c:v>
                </c:pt>
                <c:pt idx="14">
                  <c:v>121.2235575</c:v>
                </c:pt>
                <c:pt idx="15">
                  <c:v>123.760695</c:v>
                </c:pt>
                <c:pt idx="16">
                  <c:v>123.36805749999999</c:v>
                </c:pt>
                <c:pt idx="17">
                  <c:v>122.6891875</c:v>
                </c:pt>
                <c:pt idx="18">
                  <c:v>119.74711250000001</c:v>
                </c:pt>
                <c:pt idx="19">
                  <c:v>115.51694499999999</c:v>
                </c:pt>
                <c:pt idx="20">
                  <c:v>105.8499025</c:v>
                </c:pt>
              </c:numCache>
            </c:numRef>
          </c:val>
        </c:ser>
        <c:ser>
          <c:idx val="1"/>
          <c:order val="1"/>
          <c:tx>
            <c:strRef>
              <c:f>ICMPE!$A$5</c:f>
              <c:strCache>
                <c:ptCount val="1"/>
                <c:pt idx="0">
                  <c:v>Nordeste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layout>
                <c:manualLayout>
                  <c:x val="2.9437230842012585E-3"/>
                  <c:y val="1.8994412850792158E-2"/>
                </c:manualLayout>
              </c:layout>
              <c:showVal val="1"/>
            </c:dLbl>
            <c:showVal val="1"/>
          </c:dLbls>
          <c:cat>
            <c:numRef>
              <c:f>ICMPE!$C$3:$W$3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ICMPE!$C$5:$W$5</c:f>
              <c:numCache>
                <c:formatCode>0</c:formatCode>
                <c:ptCount val="21"/>
                <c:pt idx="0">
                  <c:v>116.035375</c:v>
                </c:pt>
                <c:pt idx="1">
                  <c:v>119.1311125</c:v>
                </c:pt>
                <c:pt idx="2">
                  <c:v>121.67863</c:v>
                </c:pt>
                <c:pt idx="3">
                  <c:v>127.4151875</c:v>
                </c:pt>
                <c:pt idx="4">
                  <c:v>129.72855999999999</c:v>
                </c:pt>
                <c:pt idx="5">
                  <c:v>128.4796575</c:v>
                </c:pt>
                <c:pt idx="6">
                  <c:v>125.53295</c:v>
                </c:pt>
                <c:pt idx="7">
                  <c:v>121.00028</c:v>
                </c:pt>
                <c:pt idx="8">
                  <c:v>109.2246875</c:v>
                </c:pt>
                <c:pt idx="9">
                  <c:v>111.46135</c:v>
                </c:pt>
                <c:pt idx="10">
                  <c:v>115.7401175</c:v>
                </c:pt>
                <c:pt idx="11">
                  <c:v>120.0950775</c:v>
                </c:pt>
                <c:pt idx="12">
                  <c:v>120.9747225</c:v>
                </c:pt>
                <c:pt idx="13">
                  <c:v>118.04056249999999</c:v>
                </c:pt>
                <c:pt idx="14">
                  <c:v>124.4444675</c:v>
                </c:pt>
                <c:pt idx="15">
                  <c:v>124.7921025</c:v>
                </c:pt>
                <c:pt idx="16">
                  <c:v>124.88944749999999</c:v>
                </c:pt>
                <c:pt idx="17">
                  <c:v>125.2361375</c:v>
                </c:pt>
                <c:pt idx="18">
                  <c:v>123.5444</c:v>
                </c:pt>
                <c:pt idx="19">
                  <c:v>120.2226125</c:v>
                </c:pt>
                <c:pt idx="20">
                  <c:v>102.927245</c:v>
                </c:pt>
              </c:numCache>
            </c:numRef>
          </c:val>
        </c:ser>
        <c:ser>
          <c:idx val="2"/>
          <c:order val="2"/>
          <c:tx>
            <c:strRef>
              <c:f>ICMPE!$A$6</c:f>
              <c:strCache>
                <c:ptCount val="1"/>
                <c:pt idx="0">
                  <c:v>Sudeste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layout>
                <c:manualLayout>
                  <c:x val="1.4718615421006292E-3"/>
                  <c:y val="-6.331470950264052E-3"/>
                </c:manualLayout>
              </c:layout>
              <c:showVal val="1"/>
            </c:dLbl>
            <c:showVal val="1"/>
          </c:dLbls>
          <c:cat>
            <c:numRef>
              <c:f>ICMPE!$C$3:$W$3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ICMPE!$C$6:$W$6</c:f>
              <c:numCache>
                <c:formatCode>0</c:formatCode>
                <c:ptCount val="21"/>
                <c:pt idx="0">
                  <c:v>107.97018</c:v>
                </c:pt>
                <c:pt idx="1">
                  <c:v>110.2525175</c:v>
                </c:pt>
                <c:pt idx="2">
                  <c:v>114.623155</c:v>
                </c:pt>
                <c:pt idx="3">
                  <c:v>119.33965499999999</c:v>
                </c:pt>
                <c:pt idx="4">
                  <c:v>121.47444250000001</c:v>
                </c:pt>
                <c:pt idx="5">
                  <c:v>121.0746225</c:v>
                </c:pt>
                <c:pt idx="6">
                  <c:v>115.279545</c:v>
                </c:pt>
                <c:pt idx="7">
                  <c:v>117.20177749999999</c:v>
                </c:pt>
                <c:pt idx="8">
                  <c:v>107.19817</c:v>
                </c:pt>
                <c:pt idx="9">
                  <c:v>115.060385</c:v>
                </c:pt>
                <c:pt idx="10">
                  <c:v>114.813225</c:v>
                </c:pt>
                <c:pt idx="11">
                  <c:v>113.88437999999999</c:v>
                </c:pt>
                <c:pt idx="12">
                  <c:v>114.8418575</c:v>
                </c:pt>
                <c:pt idx="13">
                  <c:v>110.5954625</c:v>
                </c:pt>
                <c:pt idx="14">
                  <c:v>117.8997675</c:v>
                </c:pt>
                <c:pt idx="15">
                  <c:v>118.63045750000001</c:v>
                </c:pt>
                <c:pt idx="16">
                  <c:v>118.225615</c:v>
                </c:pt>
                <c:pt idx="17">
                  <c:v>118.00919500000001</c:v>
                </c:pt>
                <c:pt idx="18">
                  <c:v>114.56529499999999</c:v>
                </c:pt>
                <c:pt idx="19">
                  <c:v>111.8608275</c:v>
                </c:pt>
                <c:pt idx="20">
                  <c:v>103.5998175</c:v>
                </c:pt>
              </c:numCache>
            </c:numRef>
          </c:val>
        </c:ser>
        <c:ser>
          <c:idx val="3"/>
          <c:order val="3"/>
          <c:tx>
            <c:strRef>
              <c:f>ICMPE!$A$7</c:f>
              <c:strCache>
                <c:ptCount val="1"/>
                <c:pt idx="0">
                  <c:v>Sul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layout>
                <c:manualLayout>
                  <c:x val="1.4718615421006292E-3"/>
                  <c:y val="-2.2160148325924185E-2"/>
                </c:manualLayout>
              </c:layout>
              <c:showVal val="1"/>
            </c:dLbl>
            <c:showVal val="1"/>
          </c:dLbls>
          <c:cat>
            <c:numRef>
              <c:f>ICMPE!$C$3:$W$3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ICMPE!$C$7:$W$7</c:f>
              <c:numCache>
                <c:formatCode>0</c:formatCode>
                <c:ptCount val="21"/>
                <c:pt idx="0">
                  <c:v>113.5002775</c:v>
                </c:pt>
                <c:pt idx="1">
                  <c:v>112.19476</c:v>
                </c:pt>
                <c:pt idx="2">
                  <c:v>114.38543</c:v>
                </c:pt>
                <c:pt idx="3">
                  <c:v>121.54290499999999</c:v>
                </c:pt>
                <c:pt idx="4">
                  <c:v>122.628455</c:v>
                </c:pt>
                <c:pt idx="5">
                  <c:v>125.6463425</c:v>
                </c:pt>
                <c:pt idx="6">
                  <c:v>117.780085</c:v>
                </c:pt>
                <c:pt idx="7">
                  <c:v>116.6055525</c:v>
                </c:pt>
                <c:pt idx="8">
                  <c:v>109.07599500000001</c:v>
                </c:pt>
                <c:pt idx="9">
                  <c:v>117.5172525</c:v>
                </c:pt>
                <c:pt idx="10">
                  <c:v>116.0461</c:v>
                </c:pt>
                <c:pt idx="11">
                  <c:v>116.0824575</c:v>
                </c:pt>
                <c:pt idx="12">
                  <c:v>114.44485750000001</c:v>
                </c:pt>
                <c:pt idx="13">
                  <c:v>113.48266750000001</c:v>
                </c:pt>
                <c:pt idx="14">
                  <c:v>119.71481</c:v>
                </c:pt>
                <c:pt idx="15">
                  <c:v>122.27229249999999</c:v>
                </c:pt>
                <c:pt idx="16">
                  <c:v>121.64205</c:v>
                </c:pt>
                <c:pt idx="17">
                  <c:v>120.040415</c:v>
                </c:pt>
                <c:pt idx="18">
                  <c:v>115.18129999999999</c:v>
                </c:pt>
                <c:pt idx="19">
                  <c:v>112.0561575</c:v>
                </c:pt>
                <c:pt idx="20">
                  <c:v>107.227345</c:v>
                </c:pt>
              </c:numCache>
            </c:numRef>
          </c:val>
        </c:ser>
        <c:ser>
          <c:idx val="4"/>
          <c:order val="4"/>
          <c:tx>
            <c:strRef>
              <c:f>ICMPE!$A$8</c:f>
              <c:strCache>
                <c:ptCount val="1"/>
                <c:pt idx="0">
                  <c:v>Centro-Oeste</c:v>
                </c:pt>
              </c:strCache>
            </c:strRef>
          </c:tx>
          <c:dLbls>
            <c:delete val="1"/>
          </c:dLbls>
          <c:cat>
            <c:numRef>
              <c:f>ICMPE!$C$3:$W$3</c:f>
              <c:numCache>
                <c:formatCode>mmm/yy</c:formatCode>
                <c:ptCount val="21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</c:numCache>
            </c:numRef>
          </c:cat>
          <c:val>
            <c:numRef>
              <c:f>ICMPE!$C$8:$W$8</c:f>
              <c:numCache>
                <c:formatCode>0</c:formatCode>
                <c:ptCount val="21"/>
                <c:pt idx="0">
                  <c:v>118.94019249999999</c:v>
                </c:pt>
                <c:pt idx="1">
                  <c:v>116.1585075</c:v>
                </c:pt>
                <c:pt idx="2">
                  <c:v>121.18638750000001</c:v>
                </c:pt>
                <c:pt idx="3">
                  <c:v>123.45912999999999</c:v>
                </c:pt>
                <c:pt idx="4">
                  <c:v>124.73445749999999</c:v>
                </c:pt>
                <c:pt idx="5">
                  <c:v>120.86508000000001</c:v>
                </c:pt>
                <c:pt idx="6">
                  <c:v>116.32051749999999</c:v>
                </c:pt>
                <c:pt idx="7">
                  <c:v>113.3805175</c:v>
                </c:pt>
                <c:pt idx="8">
                  <c:v>110.09173250000001</c:v>
                </c:pt>
                <c:pt idx="9">
                  <c:v>119.08256249999999</c:v>
                </c:pt>
                <c:pt idx="10">
                  <c:v>122.95491749999999</c:v>
                </c:pt>
                <c:pt idx="11">
                  <c:v>120.81950999999999</c:v>
                </c:pt>
                <c:pt idx="12">
                  <c:v>120.19246249999999</c:v>
                </c:pt>
                <c:pt idx="13">
                  <c:v>118.6267975</c:v>
                </c:pt>
                <c:pt idx="14">
                  <c:v>120.677215</c:v>
                </c:pt>
                <c:pt idx="15">
                  <c:v>122.10017999999999</c:v>
                </c:pt>
                <c:pt idx="16">
                  <c:v>123.4386825</c:v>
                </c:pt>
                <c:pt idx="17">
                  <c:v>123.67729750000001</c:v>
                </c:pt>
                <c:pt idx="18">
                  <c:v>115.8933775</c:v>
                </c:pt>
                <c:pt idx="19">
                  <c:v>113.660815</c:v>
                </c:pt>
                <c:pt idx="20">
                  <c:v>106.67974749999999</c:v>
                </c:pt>
              </c:numCache>
            </c:numRef>
          </c:val>
        </c:ser>
        <c:dLbls>
          <c:showVal val="1"/>
        </c:dLbls>
        <c:marker val="1"/>
        <c:axId val="29899392"/>
        <c:axId val="29944448"/>
      </c:lineChart>
      <c:dateAx>
        <c:axId val="29899392"/>
        <c:scaling>
          <c:orientation val="minMax"/>
        </c:scaling>
        <c:axPos val="b"/>
        <c:numFmt formatCode="mmm/yy" sourceLinked="1"/>
        <c:majorTickMark val="none"/>
        <c:tickLblPos val="nextTo"/>
        <c:crossAx val="29944448"/>
        <c:crosses val="autoZero"/>
        <c:auto val="1"/>
        <c:lblOffset val="100"/>
      </c:dateAx>
      <c:valAx>
        <c:axId val="29944448"/>
        <c:scaling>
          <c:orientation val="minMax"/>
          <c:min val="100"/>
        </c:scaling>
        <c:axPos val="l"/>
        <c:numFmt formatCode="0" sourceLinked="1"/>
        <c:tickLblPos val="none"/>
        <c:crossAx val="29899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888963651778402E-2"/>
          <c:y val="0.82055956991856649"/>
          <c:w val="0.85159867369462561"/>
          <c:h val="0.1388888888888889"/>
        </c:manualLayout>
      </c:layout>
    </c:legend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4"/>
  <c:chart>
    <c:title>
      <c:tx>
        <c:rich>
          <a:bodyPr/>
          <a:lstStyle/>
          <a:p>
            <a:pPr>
              <a:defRPr/>
            </a:pPr>
            <a:r>
              <a:rPr lang="pt-BR"/>
              <a:t>ISA - Índice da Situação Atual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080862373911496E-2"/>
          <c:y val="0.14032241607099136"/>
          <c:w val="0.93295246684619682"/>
          <c:h val="0.67237803538678687"/>
        </c:manualLayout>
      </c:layout>
      <c:lineChart>
        <c:grouping val="stacked"/>
        <c:ser>
          <c:idx val="0"/>
          <c:order val="0"/>
          <c:dLbls>
            <c:dLblPos val="t"/>
            <c:showVal val="1"/>
          </c:dLbls>
          <c:cat>
            <c:numRef>
              <c:f>ISA!$AG$7:$AG$29</c:f>
              <c:numCache>
                <c:formatCode>mmm/yy</c:formatCode>
                <c:ptCount val="23"/>
                <c:pt idx="0">
                  <c:v>40969</c:v>
                </c:pt>
                <c:pt idx="1">
                  <c:v>41000</c:v>
                </c:pt>
                <c:pt idx="2">
                  <c:v>41030</c:v>
                </c:pt>
                <c:pt idx="3">
                  <c:v>41061</c:v>
                </c:pt>
                <c:pt idx="4">
                  <c:v>41091</c:v>
                </c:pt>
                <c:pt idx="5">
                  <c:v>41122</c:v>
                </c:pt>
                <c:pt idx="6">
                  <c:v>41153</c:v>
                </c:pt>
                <c:pt idx="7">
                  <c:v>41183</c:v>
                </c:pt>
                <c:pt idx="8">
                  <c:v>41214</c:v>
                </c:pt>
                <c:pt idx="9">
                  <c:v>41244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  <c:pt idx="22">
                  <c:v>41640</c:v>
                </c:pt>
              </c:numCache>
            </c:numRef>
          </c:cat>
          <c:val>
            <c:numRef>
              <c:f>ISA!$AH$7:$AH$29</c:f>
              <c:numCache>
                <c:formatCode>General</c:formatCode>
                <c:ptCount val="23"/>
                <c:pt idx="0">
                  <c:v>90</c:v>
                </c:pt>
                <c:pt idx="1">
                  <c:v>90</c:v>
                </c:pt>
                <c:pt idx="2">
                  <c:v>94</c:v>
                </c:pt>
                <c:pt idx="3" formatCode="0">
                  <c:v>94.164135000000002</c:v>
                </c:pt>
                <c:pt idx="4" formatCode="0">
                  <c:v>95.585970000000003</c:v>
                </c:pt>
                <c:pt idx="5" formatCode="0">
                  <c:v>100.404465</c:v>
                </c:pt>
                <c:pt idx="6" formatCode="0">
                  <c:v>102.961055</c:v>
                </c:pt>
                <c:pt idx="7" formatCode="0">
                  <c:v>105.913145</c:v>
                </c:pt>
                <c:pt idx="8" formatCode="0">
                  <c:v>106.43962500000001</c:v>
                </c:pt>
                <c:pt idx="9" formatCode="0">
                  <c:v>115</c:v>
                </c:pt>
                <c:pt idx="10" formatCode="0">
                  <c:v>83</c:v>
                </c:pt>
                <c:pt idx="11" formatCode="0">
                  <c:v>91.078879999999998</c:v>
                </c:pt>
                <c:pt idx="12" formatCode="0">
                  <c:v>97.142834999999991</c:v>
                </c:pt>
                <c:pt idx="13" formatCode="0">
                  <c:v>99.225465</c:v>
                </c:pt>
                <c:pt idx="14" formatCode="0">
                  <c:v>99.797420000000002</c:v>
                </c:pt>
                <c:pt idx="15" formatCode="0">
                  <c:v>95.585714999999993</c:v>
                </c:pt>
                <c:pt idx="16" formatCode="0">
                  <c:v>100.25577</c:v>
                </c:pt>
                <c:pt idx="17" formatCode="0">
                  <c:v>99.409199999999998</c:v>
                </c:pt>
                <c:pt idx="18" formatCode="0">
                  <c:v>98.452640000000002</c:v>
                </c:pt>
                <c:pt idx="19" formatCode="0">
                  <c:v>103.28668</c:v>
                </c:pt>
                <c:pt idx="20" formatCode="0">
                  <c:v>106.13065</c:v>
                </c:pt>
                <c:pt idx="21" formatCode="0">
                  <c:v>111.52486500000001</c:v>
                </c:pt>
                <c:pt idx="22" formatCode="0">
                  <c:v>81.230465000000009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70876160"/>
        <c:axId val="72968448"/>
      </c:lineChart>
      <c:dateAx>
        <c:axId val="70876160"/>
        <c:scaling>
          <c:orientation val="minMax"/>
        </c:scaling>
        <c:axPos val="b"/>
        <c:numFmt formatCode="mmm/yy" sourceLinked="1"/>
        <c:tickLblPos val="nextTo"/>
        <c:crossAx val="72968448"/>
        <c:crosses val="autoZero"/>
        <c:auto val="1"/>
        <c:lblOffset val="100"/>
      </c:dateAx>
      <c:valAx>
        <c:axId val="72968448"/>
        <c:scaling>
          <c:orientation val="minMax"/>
          <c:max val="140"/>
          <c:min val="75"/>
        </c:scaling>
        <c:axPos val="l"/>
        <c:numFmt formatCode="General" sourceLinked="1"/>
        <c:tickLblPos val="none"/>
        <c:crossAx val="7087616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8.0365296803652966E-2"/>
          <c:y val="4.9751243781094495E-2"/>
          <c:w val="0.91963470319634699"/>
          <c:h val="0.65301908496173389"/>
        </c:manualLayout>
      </c:layout>
      <c:lineChart>
        <c:grouping val="standard"/>
        <c:ser>
          <c:idx val="0"/>
          <c:order val="0"/>
          <c:tx>
            <c:strRef>
              <c:f>ISA!$A$11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3.1678847046758267E-2"/>
                </c:manualLayout>
              </c:layout>
              <c:showVal val="1"/>
            </c:dLbl>
            <c:showVal val="1"/>
          </c:dLbls>
          <c:cat>
            <c:numRef>
              <c:f>ISA!$S$10:$U$10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ISA!$S$11:$U$11</c:f>
              <c:numCache>
                <c:formatCode>0</c:formatCode>
                <c:ptCount val="3"/>
                <c:pt idx="0">
                  <c:v>105.30561</c:v>
                </c:pt>
                <c:pt idx="1">
                  <c:v>113.54743999999999</c:v>
                </c:pt>
                <c:pt idx="2">
                  <c:v>79.714484999999996</c:v>
                </c:pt>
              </c:numCache>
            </c:numRef>
          </c:val>
        </c:ser>
        <c:ser>
          <c:idx val="1"/>
          <c:order val="1"/>
          <c:tx>
            <c:strRef>
              <c:f>ISA!$A$12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9475234263757382E-3"/>
                  <c:y val="2.1033608062066056E-2"/>
                </c:manualLayout>
              </c:layout>
              <c:showVal val="1"/>
            </c:dLbl>
            <c:showVal val="1"/>
          </c:dLbls>
          <c:cat>
            <c:numRef>
              <c:f>ISA!$S$10:$U$10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ISA!$S$12:$U$12</c:f>
              <c:numCache>
                <c:formatCode>0</c:formatCode>
                <c:ptCount val="3"/>
                <c:pt idx="0">
                  <c:v>106.44377</c:v>
                </c:pt>
                <c:pt idx="1">
                  <c:v>101.76849</c:v>
                </c:pt>
                <c:pt idx="2">
                  <c:v>90.735855000000001</c:v>
                </c:pt>
              </c:numCache>
            </c:numRef>
          </c:val>
        </c:ser>
        <c:ser>
          <c:idx val="2"/>
          <c:order val="2"/>
          <c:tx>
            <c:strRef>
              <c:f>ISA!$A$13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numRef>
              <c:f>ISA!$S$10:$U$10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ISA!$S$13:$U$13</c:f>
              <c:numCache>
                <c:formatCode>0</c:formatCode>
                <c:ptCount val="3"/>
                <c:pt idx="0">
                  <c:v>107.639335</c:v>
                </c:pt>
                <c:pt idx="1">
                  <c:v>102.657815</c:v>
                </c:pt>
                <c:pt idx="2">
                  <c:v>79.588584999999995</c:v>
                </c:pt>
              </c:numCache>
            </c:numRef>
          </c:val>
        </c:ser>
        <c:ser>
          <c:idx val="3"/>
          <c:order val="3"/>
          <c:tx>
            <c:strRef>
              <c:f>ISA!$A$14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-5.0480659348958512E-2"/>
                </c:manualLayout>
              </c:layout>
              <c:showVal val="1"/>
            </c:dLbl>
            <c:showVal val="1"/>
          </c:dLbls>
          <c:cat>
            <c:numRef>
              <c:f>ISA!$S$10:$U$10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ISA!$S$14:$U$14</c:f>
              <c:numCache>
                <c:formatCode>0</c:formatCode>
                <c:ptCount val="3"/>
                <c:pt idx="0">
                  <c:v>106.93107000000001</c:v>
                </c:pt>
                <c:pt idx="1">
                  <c:v>112.50038499999999</c:v>
                </c:pt>
                <c:pt idx="2">
                  <c:v>82.887100000000004</c:v>
                </c:pt>
              </c:numCache>
            </c:numRef>
          </c:val>
        </c:ser>
        <c:marker val="1"/>
        <c:axId val="73404416"/>
        <c:axId val="73542272"/>
      </c:lineChart>
      <c:dateAx>
        <c:axId val="73404416"/>
        <c:scaling>
          <c:orientation val="minMax"/>
        </c:scaling>
        <c:axPos val="b"/>
        <c:numFmt formatCode="mmm/yy" sourceLinked="1"/>
        <c:tickLblPos val="nextTo"/>
        <c:crossAx val="73542272"/>
        <c:crosses val="autoZero"/>
        <c:auto val="1"/>
        <c:lblOffset val="100"/>
      </c:dateAx>
      <c:valAx>
        <c:axId val="73542272"/>
        <c:scaling>
          <c:orientation val="minMax"/>
          <c:max val="120"/>
          <c:min val="75"/>
        </c:scaling>
        <c:axPos val="l"/>
        <c:numFmt formatCode="0" sourceLinked="1"/>
        <c:tickLblPos val="none"/>
        <c:crossAx val="73404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627296587926548E-2"/>
          <c:y val="0.81607495806579511"/>
          <c:w val="0.82082383819670002"/>
          <c:h val="0.15678799987179551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3.1580910541475889E-2"/>
          <c:y val="5.2833813640730115E-2"/>
          <c:w val="0.922802218676393"/>
          <c:h val="0.7111692270454667"/>
        </c:manualLayout>
      </c:layout>
      <c:lineChart>
        <c:grouping val="standard"/>
        <c:ser>
          <c:idx val="0"/>
          <c:order val="0"/>
          <c:tx>
            <c:strRef>
              <c:f>ISA!$A$17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-4.2145593869731802E-2"/>
                  <c:y val="-3.8424591738712779E-2"/>
                </c:manualLayout>
              </c:layout>
              <c:showVal val="1"/>
            </c:dLbl>
            <c:showVal val="1"/>
          </c:dLbls>
          <c:cat>
            <c:numRef>
              <c:f>ISA!$S$16:$U$16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ISA!$S$17:$U$17</c:f>
              <c:numCache>
                <c:formatCode>0</c:formatCode>
                <c:ptCount val="3"/>
                <c:pt idx="0">
                  <c:v>108.10853</c:v>
                </c:pt>
                <c:pt idx="1">
                  <c:v>117.947445</c:v>
                </c:pt>
                <c:pt idx="2">
                  <c:v>82.431260000000009</c:v>
                </c:pt>
              </c:numCache>
            </c:numRef>
          </c:val>
        </c:ser>
        <c:ser>
          <c:idx val="1"/>
          <c:order val="1"/>
          <c:tx>
            <c:strRef>
              <c:f>ISA!$A$18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-3.0651340996168612E-2"/>
                  <c:y val="-3.8424591738712779E-2"/>
                </c:manualLayout>
              </c:layout>
              <c:showVal val="1"/>
            </c:dLbl>
            <c:showVal val="1"/>
          </c:dLbls>
          <c:cat>
            <c:numRef>
              <c:f>ISA!$S$16:$U$16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ISA!$S$18:$U$18</c:f>
              <c:numCache>
                <c:formatCode>0</c:formatCode>
                <c:ptCount val="3"/>
                <c:pt idx="0">
                  <c:v>104.85071500000001</c:v>
                </c:pt>
                <c:pt idx="1">
                  <c:v>108.023735</c:v>
                </c:pt>
                <c:pt idx="2">
                  <c:v>80.262709999999998</c:v>
                </c:pt>
              </c:numCache>
            </c:numRef>
          </c:val>
        </c:ser>
        <c:ser>
          <c:idx val="2"/>
          <c:order val="2"/>
          <c:tx>
            <c:strRef>
              <c:f>ISA!$A$19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2"/>
              <c:layout/>
              <c:showVal val="1"/>
            </c:dLbl>
            <c:dLbl>
              <c:idx val="3"/>
              <c:layout>
                <c:manualLayout>
                  <c:x val="-3.4482758620689655E-2"/>
                  <c:y val="2.4015369836695485E-2"/>
                </c:manualLayout>
              </c:layout>
              <c:showVal val="1"/>
            </c:dLbl>
            <c:delete val="1"/>
          </c:dLbls>
          <c:cat>
            <c:numRef>
              <c:f>ISA!$S$16:$U$16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ISA!$S$19:$U$19</c:f>
              <c:numCache>
                <c:formatCode>0</c:formatCode>
                <c:ptCount val="3"/>
                <c:pt idx="0">
                  <c:v>104.88688500000001</c:v>
                </c:pt>
                <c:pt idx="1">
                  <c:v>96.765285000000006</c:v>
                </c:pt>
                <c:pt idx="2">
                  <c:v>84.382855000000006</c:v>
                </c:pt>
              </c:numCache>
            </c:numRef>
          </c:val>
        </c:ser>
        <c:marker val="1"/>
        <c:axId val="124686336"/>
        <c:axId val="125094912"/>
      </c:lineChart>
      <c:dateAx>
        <c:axId val="124686336"/>
        <c:scaling>
          <c:orientation val="minMax"/>
        </c:scaling>
        <c:axPos val="b"/>
        <c:numFmt formatCode="mmm/yy" sourceLinked="1"/>
        <c:tickLblPos val="nextTo"/>
        <c:crossAx val="125094912"/>
        <c:crosses val="autoZero"/>
        <c:auto val="1"/>
        <c:lblOffset val="100"/>
      </c:dateAx>
      <c:valAx>
        <c:axId val="125094912"/>
        <c:scaling>
          <c:orientation val="minMax"/>
          <c:max val="120"/>
          <c:min val="75"/>
        </c:scaling>
        <c:axPos val="l"/>
        <c:numFmt formatCode="0" sourceLinked="1"/>
        <c:tickLblPos val="none"/>
        <c:crossAx val="12468633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8.0365296803652966E-2"/>
          <c:y val="4.9751243781094495E-2"/>
          <c:w val="0.91963470319634699"/>
          <c:h val="0.65301908496173389"/>
        </c:manualLayout>
      </c:layout>
      <c:lineChart>
        <c:grouping val="standard"/>
        <c:ser>
          <c:idx val="0"/>
          <c:order val="0"/>
          <c:tx>
            <c:strRef>
              <c:f>ISA!$A$4</c:f>
              <c:strCache>
                <c:ptCount val="1"/>
                <c:pt idx="0">
                  <c:v>Norte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3.1678847046758288E-2"/>
                </c:manualLayout>
              </c:layout>
              <c:showVal val="1"/>
            </c:dLbl>
            <c:showVal val="1"/>
          </c:dLbls>
          <c:cat>
            <c:numRef>
              <c:f>ISA!$S$3:$U$3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ISA!$S$4:$U$4</c:f>
              <c:numCache>
                <c:formatCode>0</c:formatCode>
                <c:ptCount val="3"/>
                <c:pt idx="0">
                  <c:v>106.21413</c:v>
                </c:pt>
                <c:pt idx="1">
                  <c:v>113.56482</c:v>
                </c:pt>
                <c:pt idx="2">
                  <c:v>79.305374999999998</c:v>
                </c:pt>
              </c:numCache>
            </c:numRef>
          </c:val>
        </c:ser>
        <c:ser>
          <c:idx val="1"/>
          <c:order val="1"/>
          <c:tx>
            <c:strRef>
              <c:f>ISA!$A$5</c:f>
              <c:strCache>
                <c:ptCount val="1"/>
                <c:pt idx="0">
                  <c:v>Nordeste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7.5869270675272349E-3"/>
                  <c:y val="3.6178316369406251E-2"/>
                </c:manualLayout>
              </c:layout>
              <c:showVal val="1"/>
            </c:dLbl>
            <c:showVal val="1"/>
          </c:dLbls>
          <c:cat>
            <c:numRef>
              <c:f>ISA!$S$3:$U$3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ISA!$S$5:$U$5</c:f>
              <c:numCache>
                <c:formatCode>0</c:formatCode>
                <c:ptCount val="3"/>
                <c:pt idx="0">
                  <c:v>108.86682500000001</c:v>
                </c:pt>
                <c:pt idx="1">
                  <c:v>122.60775500000001</c:v>
                </c:pt>
                <c:pt idx="2">
                  <c:v>82.854695000000007</c:v>
                </c:pt>
              </c:numCache>
            </c:numRef>
          </c:val>
        </c:ser>
        <c:ser>
          <c:idx val="2"/>
          <c:order val="2"/>
          <c:tx>
            <c:strRef>
              <c:f>ISA!$A$6</c:f>
              <c:strCache>
                <c:ptCount val="1"/>
                <c:pt idx="0">
                  <c:v>Sudeste</c:v>
                </c:pt>
              </c:strCache>
            </c:strRef>
          </c:tx>
          <c:cat>
            <c:numRef>
              <c:f>ISA!$S$3:$U$3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ISA!$S$6:$U$6</c:f>
              <c:numCache>
                <c:formatCode>0</c:formatCode>
                <c:ptCount val="3"/>
                <c:pt idx="0">
                  <c:v>103.72095</c:v>
                </c:pt>
                <c:pt idx="1">
                  <c:v>108.369795</c:v>
                </c:pt>
                <c:pt idx="2">
                  <c:v>79.151515000000003</c:v>
                </c:pt>
              </c:numCache>
            </c:numRef>
          </c:val>
        </c:ser>
        <c:ser>
          <c:idx val="3"/>
          <c:order val="3"/>
          <c:tx>
            <c:strRef>
              <c:f>ISA!$A$7</c:f>
              <c:strCache>
                <c:ptCount val="1"/>
                <c:pt idx="0">
                  <c:v>Sul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7.5869270675272349E-3"/>
                  <c:y val="-4.0700605915582028E-2"/>
                </c:manualLayout>
              </c:layout>
              <c:showVal val="1"/>
            </c:dLbl>
            <c:showVal val="1"/>
          </c:dLbls>
          <c:cat>
            <c:numRef>
              <c:f>ISA!$S$3:$U$3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ISA!$S$7:$U$7</c:f>
              <c:numCache>
                <c:formatCode>0</c:formatCode>
                <c:ptCount val="3"/>
                <c:pt idx="0">
                  <c:v>109.94067</c:v>
                </c:pt>
                <c:pt idx="1">
                  <c:v>109.40767</c:v>
                </c:pt>
                <c:pt idx="2">
                  <c:v>84.516530000000003</c:v>
                </c:pt>
              </c:numCache>
            </c:numRef>
          </c:val>
        </c:ser>
        <c:ser>
          <c:idx val="4"/>
          <c:order val="4"/>
          <c:tx>
            <c:strRef>
              <c:f>ISA!$A$8</c:f>
              <c:strCache>
                <c:ptCount val="1"/>
                <c:pt idx="0">
                  <c:v>Centro-Oeste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7.5869270675272349E-3"/>
                  <c:y val="-4.5482838089215159E-3"/>
                </c:manualLayout>
              </c:layout>
              <c:showVal val="1"/>
            </c:dLbl>
            <c:showVal val="1"/>
          </c:dLbls>
          <c:cat>
            <c:numRef>
              <c:f>ISA!$S$3:$U$3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ISA!$S$8:$U$8</c:f>
              <c:numCache>
                <c:formatCode>0</c:formatCode>
                <c:ptCount val="3"/>
                <c:pt idx="0">
                  <c:v>105.702375</c:v>
                </c:pt>
                <c:pt idx="1">
                  <c:v>109.84650999999999</c:v>
                </c:pt>
                <c:pt idx="2">
                  <c:v>83.71249499999999</c:v>
                </c:pt>
              </c:numCache>
            </c:numRef>
          </c:val>
        </c:ser>
        <c:marker val="1"/>
        <c:axId val="72990720"/>
        <c:axId val="73709440"/>
      </c:lineChart>
      <c:dateAx>
        <c:axId val="72990720"/>
        <c:scaling>
          <c:orientation val="minMax"/>
        </c:scaling>
        <c:axPos val="b"/>
        <c:numFmt formatCode="mmm/yy" sourceLinked="1"/>
        <c:tickLblPos val="nextTo"/>
        <c:crossAx val="73709440"/>
        <c:crosses val="autoZero"/>
        <c:auto val="1"/>
        <c:lblOffset val="100"/>
      </c:dateAx>
      <c:valAx>
        <c:axId val="73709440"/>
        <c:scaling>
          <c:orientation val="minMax"/>
          <c:max val="130"/>
          <c:min val="75"/>
        </c:scaling>
        <c:axPos val="l"/>
        <c:numFmt formatCode="0" sourceLinked="1"/>
        <c:tickLblPos val="none"/>
        <c:crossAx val="72990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627296587926548E-2"/>
          <c:y val="0.81607495806579533"/>
          <c:w val="0.89999982453031246"/>
          <c:h val="0.1839250767008794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Faturamento (Janeiro/14)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2.1089818657546489E-2"/>
                  <c:y val="-5.7308513570249298E-2"/>
                </c:manualLayout>
              </c:layout>
              <c:showVal val="1"/>
            </c:dLbl>
            <c:dLbl>
              <c:idx val="1"/>
              <c:layout>
                <c:manualLayout>
                  <c:x val="-8.3052998656858151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4.5289915345088895E-2"/>
                  <c:y val="-6.7681180263425969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Val val="1"/>
          </c:dLbls>
          <c:cat>
            <c:strRef>
              <c:f>Faturam.!$V$3:$X$3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Faturam.!$V$6:$X$6</c:f>
              <c:numCache>
                <c:formatCode>0%</c:formatCode>
                <c:ptCount val="3"/>
                <c:pt idx="0">
                  <c:v>0.1723741</c:v>
                </c:pt>
                <c:pt idx="1">
                  <c:v>0.48602869999999998</c:v>
                </c:pt>
                <c:pt idx="2">
                  <c:v>0.34159719999999999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0.60014</cdr:x>
      <cdr:y>0.82309</cdr:y>
    </cdr:from>
    <cdr:to>
      <cdr:x>0.65856</cdr:x>
      <cdr:y>0.89489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178361" y="3301997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107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0.75871</cdr:x>
      <cdr:y>0.82309</cdr:y>
    </cdr:from>
    <cdr:to>
      <cdr:x>0.81712</cdr:x>
      <cdr:y>0.89489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6546513" y="3301997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107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0.47496</cdr:x>
      <cdr:y>0.82309</cdr:y>
    </cdr:from>
    <cdr:to>
      <cdr:x>0.53338</cdr:x>
      <cdr:y>0.89489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098241" y="3301997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104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0.30806</cdr:x>
      <cdr:y>0.80514</cdr:y>
    </cdr:from>
    <cdr:to>
      <cdr:x>0.36647</cdr:x>
      <cdr:y>0.87694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658081" y="3229989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103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0.14115</cdr:x>
      <cdr:y>0.82309</cdr:y>
    </cdr:from>
    <cdr:to>
      <cdr:x>0.19957</cdr:x>
      <cdr:y>0.89489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1217921" y="3301997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106</a:t>
          </a:r>
          <a:endParaRPr lang="pt-BR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EF6F5A6-43A2-4B04-9947-A194EB6E098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477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FDA1511-9BF2-4F2E-88E0-9FBCD2E9DA7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09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DA12-02B4-428E-9871-CB4E42A42CA1}" type="slidenum">
              <a:rPr lang="pt-BR"/>
              <a:pPr/>
              <a:t>1</a:t>
            </a:fld>
            <a:endParaRPr lang="pt-B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DA12-02B4-428E-9871-CB4E42A42CA1}" type="slidenum">
              <a:rPr lang="pt-BR"/>
              <a:pPr/>
              <a:t>35</a:t>
            </a:fld>
            <a:endParaRPr lang="pt-B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29220694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5749807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00857586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2AD7-775C-413F-BFBA-E839961032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8739788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91880" y="6642100"/>
            <a:ext cx="446405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6AF9-8A61-4F85-BC9F-010E91F2EED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7276877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DA05-1FCB-41FB-8CD9-F83E97FFF80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36147427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58888" y="2060575"/>
            <a:ext cx="348297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94263" y="2060575"/>
            <a:ext cx="3484562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D92F5-72D5-4DAF-99A9-62C4CC1140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97747712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4888B-4081-4581-9B15-D3A5E6FDB24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90584869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D6E84-7FC7-48AC-A839-980D98F6492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7655183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866A4-064D-4A86-BE42-5A952C9F828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5030239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1CCCB-9BC4-44BC-8252-37E09440DD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888126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16837936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2DD3-145B-4C8F-93D1-1DECA785DAD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17194288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A8146-EFDB-4B4E-85DB-DE338F74A2D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5449274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21438" y="157163"/>
            <a:ext cx="2032000" cy="60801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157163"/>
            <a:ext cx="5945188" cy="60801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B297-D730-426A-BBA3-E6B7E6A83E5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9961303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258888" y="2060575"/>
            <a:ext cx="7119937" cy="417671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95738" y="6397625"/>
            <a:ext cx="446405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596188" y="6400800"/>
            <a:ext cx="1090612" cy="227013"/>
          </a:xfrm>
        </p:spPr>
        <p:txBody>
          <a:bodyPr/>
          <a:lstStyle>
            <a:lvl1pPr>
              <a:defRPr/>
            </a:lvl1pPr>
          </a:lstStyle>
          <a:p>
            <a:fld id="{D4D15440-649A-4580-AAE3-957587B5757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0293303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09731644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7331357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4844260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06383968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1664583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71340175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790814492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 rot="16200000">
            <a:off x="-3057804" y="3057804"/>
            <a:ext cx="6858000" cy="742392"/>
          </a:xfrm>
          <a:prstGeom prst="rect">
            <a:avLst/>
          </a:prstGeo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strips dir="rd"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060575"/>
            <a:ext cx="71199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  <a:endParaRPr lang="pt-BR" altLang="ja-JP" dirty="0" smtClean="0"/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536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000">
                <a:solidFill>
                  <a:srgbClr val="5F5F5F"/>
                </a:solidFill>
              </a:defRPr>
            </a:lvl1pPr>
          </a:lstStyle>
          <a:p>
            <a:endParaRPr lang="pt-BR"/>
          </a:p>
        </p:txBody>
      </p:sp>
      <p:sp>
        <p:nvSpPr>
          <p:cNvPr id="536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95738" y="6397625"/>
            <a:ext cx="44640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900">
                <a:solidFill>
                  <a:srgbClr val="000080"/>
                </a:solidFill>
              </a:defRPr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536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3388" y="6630987"/>
            <a:ext cx="1090612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900">
                <a:solidFill>
                  <a:srgbClr val="000080"/>
                </a:solidFill>
              </a:defRPr>
            </a:lvl1pPr>
          </a:lstStyle>
          <a:p>
            <a:fld id="{B63E7C18-ECFE-4076-B95B-A3BA1839202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3658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96752"/>
          </a:xfrm>
          <a:prstGeom prst="rect">
            <a:avLst/>
          </a:prstGeom>
          <a:solidFill>
            <a:srgbClr val="0E34AC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536584" name="Rectangle 8"/>
          <p:cNvSpPr>
            <a:spLocks noChangeArrowheads="1"/>
          </p:cNvSpPr>
          <p:nvPr/>
        </p:nvSpPr>
        <p:spPr bwMode="auto">
          <a:xfrm>
            <a:off x="323850" y="142875"/>
            <a:ext cx="81295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pt-BR" sz="2500">
              <a:solidFill>
                <a:schemeClr val="bg1"/>
              </a:solidFill>
            </a:endParaRPr>
          </a:p>
        </p:txBody>
      </p:sp>
      <p:sp>
        <p:nvSpPr>
          <p:cNvPr id="53658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57163"/>
            <a:ext cx="8129588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36591" name="Rectangle 15"/>
          <p:cNvSpPr>
            <a:spLocks noChangeArrowheads="1"/>
          </p:cNvSpPr>
          <p:nvPr userDrawn="1"/>
        </p:nvSpPr>
        <p:spPr bwMode="auto">
          <a:xfrm>
            <a:off x="4840288" y="63849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85738" indent="-185738">
              <a:lnSpc>
                <a:spcPct val="100000"/>
              </a:lnSpc>
              <a:buClrTx/>
              <a:buSzTx/>
              <a:buFontTx/>
              <a:buNone/>
            </a:pPr>
            <a:endParaRPr lang="pt-BR" sz="1000">
              <a:solidFill>
                <a:srgbClr val="5F5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 spd="slow">
    <p:strips dir="rd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4625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887413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3pPr>
      <a:lvl4pPr marL="1255713" indent="-188913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4pPr>
      <a:lvl5pPr marL="16081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5pPr>
      <a:lvl6pPr marL="20653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5225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9797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4369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63080" y="2276872"/>
            <a:ext cx="8280920" cy="230395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ÍNDICE DE CONFIANÇA </a:t>
            </a:r>
            <a:b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DOS PEQUENOS NEGÓCIOS NO BRASIL</a:t>
            </a:r>
            <a:b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(ICPN) </a:t>
            </a: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endParaRPr lang="pt-BR" sz="1600" b="1" u="sng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35696" y="5805264"/>
            <a:ext cx="6337300" cy="7921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sz="1700" dirty="0" smtClean="0">
                <a:solidFill>
                  <a:srgbClr val="000099"/>
                </a:solidFill>
                <a:latin typeface="Verdana" pitchFamily="34" charset="0"/>
              </a:rPr>
              <a:t>Março </a:t>
            </a: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/ 2014</a:t>
            </a:r>
            <a:endParaRPr lang="en-US" sz="1700" dirty="0" smtClean="0">
              <a:solidFill>
                <a:srgbClr val="000099"/>
              </a:solidFill>
              <a:latin typeface="Verdana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(dados </a:t>
            </a:r>
            <a:r>
              <a:rPr lang="en-US" sz="1700" dirty="0" err="1" smtClean="0">
                <a:solidFill>
                  <a:srgbClr val="000099"/>
                </a:solidFill>
                <a:latin typeface="Verdana" pitchFamily="34" charset="0"/>
              </a:rPr>
              <a:t>até</a:t>
            </a: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sz="1700" dirty="0" err="1" smtClean="0">
                <a:solidFill>
                  <a:srgbClr val="000099"/>
                </a:solidFill>
                <a:latin typeface="Verdana" pitchFamily="34" charset="0"/>
              </a:rPr>
              <a:t>Fevereiro</a:t>
            </a: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)</a:t>
            </a:r>
            <a:endParaRPr lang="pt-BR" sz="1700" dirty="0">
              <a:solidFill>
                <a:srgbClr val="000099"/>
              </a:solidFill>
              <a:latin typeface="Verdana" pitchFamily="34" charset="0"/>
            </a:endParaRPr>
          </a:p>
        </p:txBody>
      </p:sp>
      <p:pic>
        <p:nvPicPr>
          <p:cNvPr id="2066" name="Picture 18" descr="Fipe_c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368425" cy="117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co.bede\Dropbox\___Estudos e Pesquisas UGE\Administrativo\sebra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4664"/>
            <a:ext cx="2070372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013176"/>
            <a:ext cx="8748464" cy="90486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Em </a:t>
            </a: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jan/14, </a:t>
            </a: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o </a:t>
            </a: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melhor desempenho foi na Construção Civil ( ISA = 91), nas EPP (ISA = 84) e na região Sul (ISA = 85). </a:t>
            </a:r>
          </a:p>
          <a:p>
            <a:pPr algn="just">
              <a:buNone/>
            </a:pP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O melhor desempenho em relação ao mesmo período do ano anterior foi do Comércio (+0 pontos), das EPP ( +5 pontos) e Centro-Oeste (+1 pontos). Todos demais setores, porte e regiões apresentaram queda.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779912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</a:t>
            </a:r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10</a:t>
            </a:fld>
            <a:endParaRPr lang="pt-BR"/>
          </a:p>
        </p:txBody>
      </p:sp>
      <p:graphicFrame>
        <p:nvGraphicFramePr>
          <p:cNvPr id="16" name="Gráfico 15"/>
          <p:cNvGraphicFramePr/>
          <p:nvPr/>
        </p:nvGraphicFramePr>
        <p:xfrm>
          <a:off x="1" y="1556792"/>
          <a:ext cx="29158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áfico 17"/>
          <p:cNvGraphicFramePr/>
          <p:nvPr/>
        </p:nvGraphicFramePr>
        <p:xfrm>
          <a:off x="3059832" y="1556792"/>
          <a:ext cx="29523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áfico 18"/>
          <p:cNvGraphicFramePr/>
          <p:nvPr/>
        </p:nvGraphicFramePr>
        <p:xfrm>
          <a:off x="5796136" y="1700808"/>
          <a:ext cx="33478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803085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86182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6" y="1916828"/>
          <a:ext cx="8064896" cy="4387698"/>
        </p:xfrm>
        <a:graphic>
          <a:graphicData uri="http://schemas.openxmlformats.org/drawingml/2006/table">
            <a:tbl>
              <a:tblPr/>
              <a:tblGrid>
                <a:gridCol w="1363727"/>
                <a:gridCol w="712169"/>
                <a:gridCol w="954609"/>
                <a:gridCol w="893999"/>
                <a:gridCol w="196982"/>
                <a:gridCol w="1469795"/>
                <a:gridCol w="712169"/>
                <a:gridCol w="939456"/>
                <a:gridCol w="821990"/>
              </a:tblGrid>
              <a:tr h="288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1491965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Faturamento Mensal </a:t>
            </a:r>
            <a:r>
              <a:rPr lang="pt-BR" sz="2200" dirty="0" smtClean="0">
                <a:solidFill>
                  <a:schemeClr val="bg1"/>
                </a:solidFill>
              </a:rPr>
              <a:t>(no mês de </a:t>
            </a:r>
            <a:r>
              <a:rPr lang="pt-BR" sz="2200" dirty="0" smtClean="0">
                <a:solidFill>
                  <a:schemeClr val="bg1"/>
                </a:solidFill>
              </a:rPr>
              <a:t>janeiro/</a:t>
            </a:r>
            <a:r>
              <a:rPr lang="en-US" sz="2200" dirty="0" smtClean="0">
                <a:solidFill>
                  <a:schemeClr val="bg1"/>
                </a:solidFill>
              </a:rPr>
              <a:t>14)</a:t>
            </a:r>
            <a:r>
              <a:rPr lang="pt-BR" sz="3600" dirty="0" smtClean="0">
                <a:solidFill>
                  <a:schemeClr val="bg1"/>
                </a:solidFill>
              </a:rPr>
              <a:t> 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1268760"/>
            <a:ext cx="264320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5229200"/>
            <a:ext cx="8643998" cy="1040285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Jan/14, 34%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das empresas registraram “estabilidade” de faturamento no mês,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17%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registraram “aumento” 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49%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registraram “diminuição”. O desempenho do faturamento em  </a:t>
            </a: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Jan/14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pode ser considerado ligeiramente pior ao observado 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Jan/13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,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uma vez que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51%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registram aumento ou estabilidade no faturamento  ante 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54%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Jan/13. 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3" name="Gráfico 12"/>
          <p:cNvGraphicFramePr/>
          <p:nvPr/>
        </p:nvGraphicFramePr>
        <p:xfrm>
          <a:off x="179512" y="1628800"/>
          <a:ext cx="324036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3484245" y="1700808"/>
          <a:ext cx="5659755" cy="303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915209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Faturamento Mensal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91680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00760" y="12858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39552" y="5445224"/>
            <a:ext cx="8143932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destaque do ISA no mês em relação ao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faturamento foi para e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mpresas da Construção Civil (18% delas com aumento e 51% com estabilidade)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EPP ( 27% delas registram aumento no faturamento e 28% estabilidade). 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1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251521" y="1916832"/>
          <a:ext cx="417646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/>
        </p:nvGraphicFramePr>
        <p:xfrm>
          <a:off x="5004048" y="1844824"/>
          <a:ext cx="40324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91487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/>
              <a:t>Faturamento Mensal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79912" y="1412776"/>
            <a:ext cx="178595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5589240"/>
            <a:ext cx="7776864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Entre as regiões, 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Sul e a Centro- Oeste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apr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esentaram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desempenho melhor no faturamento 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Janeiro de 2014. 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1331640" y="1916832"/>
          <a:ext cx="62646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570691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/>
              <a:t>Faturamento Mensal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pt-BR" sz="2200" dirty="0" smtClean="0"/>
              <a:t>)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86182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11563" y="1916828"/>
          <a:ext cx="7920878" cy="4464495"/>
        </p:xfrm>
        <a:graphic>
          <a:graphicData uri="http://schemas.openxmlformats.org/drawingml/2006/table">
            <a:tbl>
              <a:tblPr/>
              <a:tblGrid>
                <a:gridCol w="1355033"/>
                <a:gridCol w="690368"/>
                <a:gridCol w="925387"/>
                <a:gridCol w="866633"/>
                <a:gridCol w="190952"/>
                <a:gridCol w="1424804"/>
                <a:gridCol w="690368"/>
                <a:gridCol w="910700"/>
                <a:gridCol w="866633"/>
              </a:tblGrid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45897798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508104" y="1268760"/>
            <a:ext cx="264320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5373216"/>
            <a:ext cx="8643998" cy="1412694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emprego nos últimos meses manteve-se praticamente na mesma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proporção, com ligeira aumento na participação de diminuição de pessoas ocupadas em janeiro. 5%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das empresas registraram “aumento” de Pessoal Ocupado, 84% registraram “estabilidade”,e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11%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diminuição. Pode-se perceber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Jan/14 um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desempenho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um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pouco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melhor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que o observado em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Jan/13, pois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89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%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das empresas registraram estabilidade ou aumento do pessoal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ocupado em Jan/14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ante a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88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%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Jan/2013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1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2" name="Gráfico 11"/>
          <p:cNvGraphicFramePr/>
          <p:nvPr/>
        </p:nvGraphicFramePr>
        <p:xfrm>
          <a:off x="0" y="1412776"/>
          <a:ext cx="34198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3347864" y="1628801"/>
          <a:ext cx="565708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4182050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0770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156176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5589240"/>
            <a:ext cx="7776864" cy="746871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No mês,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setor de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Serviços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registrou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as maiores taxas de aumento ou estabilidade de pessoal ocupado.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As EPP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obtiveram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melhor desempenho em relação ao emprego no mês de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Janeiro.</a:t>
            </a:r>
            <a:endParaRPr lang="pt-BR" sz="13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1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79512" y="1916832"/>
          <a:ext cx="46805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5148064" y="1916832"/>
          <a:ext cx="38164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9075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7620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95536" y="5589240"/>
            <a:ext cx="8318728" cy="752514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termos regionais,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não há grandes diferenças no pessoal ocupado. Destaco o Centro-Oeste que apresentou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desempenho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melhor em relação 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ao aumento ou estabilidade no mês de Janeiro</a:t>
            </a: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.</a:t>
            </a:r>
            <a:endParaRPr lang="pt-BR" sz="13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1691680" y="1628800"/>
          <a:ext cx="55446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94839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</a:t>
            </a:r>
            <a:r>
              <a:rPr lang="pt-BR" sz="2200" dirty="0" smtClean="0"/>
              <a:t>janeiro/</a:t>
            </a:r>
            <a:r>
              <a:rPr lang="en-US" sz="2200" dirty="0" smtClean="0"/>
              <a:t>14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86182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1916835"/>
          <a:ext cx="8496943" cy="4176459"/>
        </p:xfrm>
        <a:graphic>
          <a:graphicData uri="http://schemas.openxmlformats.org/drawingml/2006/table">
            <a:tbl>
              <a:tblPr/>
              <a:tblGrid>
                <a:gridCol w="1424069"/>
                <a:gridCol w="743680"/>
                <a:gridCol w="996849"/>
                <a:gridCol w="933556"/>
                <a:gridCol w="205698"/>
                <a:gridCol w="1534830"/>
                <a:gridCol w="743680"/>
                <a:gridCol w="981025"/>
                <a:gridCol w="933556"/>
              </a:tblGrid>
              <a:tr h="51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4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5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9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26428333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Sumário Executivo</a:t>
            </a:r>
            <a:r>
              <a:rPr lang="pt-BR" sz="2000" dirty="0" smtClean="0"/>
              <a:t> 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24536"/>
          </a:xfrm>
        </p:spPr>
        <p:txBody>
          <a:bodyPr/>
          <a:lstStyle/>
          <a:p>
            <a:pPr algn="just"/>
            <a:r>
              <a:rPr lang="pt-BR" sz="1200" dirty="0" smtClean="0"/>
              <a:t>Os dados desse relatório são apresentados da ordem geral para específico, ou seja, apresenta primeiro o ICPN e, em seguida, os outros índices que o compõem.  Essa forma de facilita o entendimento e leitura dos índices.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presente relatório resulta das entrevistas realizadas no mês de </a:t>
            </a:r>
            <a:r>
              <a:rPr lang="pt-BR" sz="1200" dirty="0" smtClean="0"/>
              <a:t>Fevereiro </a:t>
            </a:r>
            <a:r>
              <a:rPr lang="pt-BR" sz="1200" dirty="0" smtClean="0"/>
              <a:t>de 2014, apresenta o nível de atividade de </a:t>
            </a:r>
            <a:r>
              <a:rPr lang="pt-BR" sz="1200" dirty="0" smtClean="0"/>
              <a:t>Janeiro </a:t>
            </a:r>
            <a:r>
              <a:rPr lang="pt-BR" sz="1200" dirty="0" smtClean="0"/>
              <a:t>de </a:t>
            </a:r>
            <a:r>
              <a:rPr lang="pt-BR" sz="1200" dirty="0" smtClean="0"/>
              <a:t>2014 </a:t>
            </a:r>
            <a:r>
              <a:rPr lang="pt-BR" sz="1200" dirty="0" smtClean="0"/>
              <a:t>(ISA), as Expectativas (ISE) para os próximos três meses </a:t>
            </a:r>
            <a:r>
              <a:rPr lang="pt-BR" sz="1200" dirty="0" smtClean="0"/>
              <a:t>(Fev/Mar/Abr) </a:t>
            </a:r>
            <a:r>
              <a:rPr lang="pt-BR" sz="1200" dirty="0" smtClean="0"/>
              <a:t>e assim consolida no Índice de Confiança dos Pequenos Negócios (ICPN) de </a:t>
            </a:r>
            <a:r>
              <a:rPr lang="pt-BR" sz="1200" dirty="0" smtClean="0"/>
              <a:t>Fevereiro </a:t>
            </a:r>
            <a:r>
              <a:rPr lang="pt-BR" sz="1200" dirty="0" smtClean="0"/>
              <a:t>de 2014. </a:t>
            </a:r>
          </a:p>
          <a:p>
            <a:pPr algn="just"/>
            <a:endParaRPr lang="pt-BR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200" dirty="0" smtClean="0"/>
              <a:t>O ICPN de fev/14 (ICPN=105) apresentou queda de 9 pontos em relação ao mês anterior e queda de 3 pontos frente a fev/12. Em fev/14, o nível de confiança mais alto foi encontrado na região Sul (ICPN=107), entre os MEI (ICPN=107) e no setor da construção (ICPN=113). O ICPN do mês foi o mais baixo da série histórica, iniciada em mai/12. O indicador de confiança de fev/14 resulta do nível de atividade (ISA) de janeiro e do índice de expectativas (ISE) dos empresários para o período até abr/14. Por razões sazonais, espera-se uma recuperação deste indicador nos próximos meses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Índice de Situação Atual (ISA) de jan/14, que mede o nível de atividade dos Pequenos Negócios, apresentou queda de </a:t>
            </a:r>
            <a:r>
              <a:rPr lang="pt-BR" sz="1200" dirty="0" smtClean="0"/>
              <a:t>30 pontos (desconsiderando arredondamentos) </a:t>
            </a:r>
            <a:r>
              <a:rPr lang="pt-BR" sz="1200" dirty="0" smtClean="0"/>
              <a:t>na comparação com o mês anterior. </a:t>
            </a:r>
            <a:r>
              <a:rPr lang="pt-BR" sz="1200" dirty="0" smtClean="0"/>
              <a:t>O nível de atividade de jan/14 foi o mais baixo da série (desde mar/12). O mês de janeiro costuma apresentar retração sazonal no ISA, no entanto, o ISA de jan/14 ficou 2 pontos.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Índice de Situação Esperada (ISE), levantado em fev/14, que mede a expectativa até abr/14, atingiu o nível de 128 pontos, com expansão de 12 pontos em relação ao verificado no mês anterior, porém, 5 pontos abaixo de fev/13. Os índices de expectativas mais altos estão nas empresas da região Norte (ISE=113), entre os MEI (ISE=113) e no setor da construção (ISE=135). Vale destacar a tendência de recuperação das expectativas do setor da construção, setor que sistematicamente tem apresentado as melhores expectativas nos últimos meses tos abaixo do verificado em jan/13.</a:t>
            </a: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95936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3057838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4063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 – p/3 meses</a:t>
            </a:r>
            <a:endParaRPr lang="pt-BR" sz="1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157192"/>
            <a:ext cx="8643998" cy="1514261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No quesito que avalia a </a:t>
            </a:r>
            <a:r>
              <a:rPr lang="pt-BR" sz="1400" i="1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expectativa dos empresários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para os próximos três meses (jan/fev/mar), o ISE teve variação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positiva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12 pontos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relação ao mês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anterior, refletindo a mesma tendência observada no início de 2013. O ISE apresentou queda de 5 pontos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relação ao mesmo período do ano anterior. Vale lembrar que ISE maior de 100 pontos expressa uma </a:t>
            </a:r>
            <a:r>
              <a:rPr lang="pt-BR" sz="1400" dirty="0" smtClean="0">
                <a:solidFill>
                  <a:schemeClr val="tx1"/>
                </a:solidFill>
              </a:rPr>
              <a:t>expansão da atividade esperada nos próximos 3 meses. Ou seja, o empresário continua otimista </a:t>
            </a:r>
            <a:r>
              <a:rPr lang="pt-BR" sz="1400" dirty="0" smtClean="0">
                <a:solidFill>
                  <a:schemeClr val="tx1"/>
                </a:solidFill>
              </a:rPr>
              <a:t>para os próximos meses.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611560" y="1268760"/>
          <a:ext cx="7920880" cy="410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001051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589240"/>
            <a:ext cx="8643998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Os empresários da Construção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têm melhores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expectativas para os próximo meses (ISE =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135)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seguido da Indústria (ISE =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132).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Os MEI continuam sendo os mais otimistas. Em termos regionais, os mais otimistas foram os empresários do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Norte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(ISE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=132). 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79912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76256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4063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 – p/3 meses</a:t>
            </a:r>
            <a:endParaRPr lang="pt-BR" sz="1800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21</a:t>
            </a:fld>
            <a:endParaRPr lang="pt-BR"/>
          </a:p>
        </p:txBody>
      </p:sp>
      <p:graphicFrame>
        <p:nvGraphicFramePr>
          <p:cNvPr id="17" name="Gráfico 16"/>
          <p:cNvGraphicFramePr/>
          <p:nvPr/>
        </p:nvGraphicFramePr>
        <p:xfrm>
          <a:off x="0" y="1772816"/>
          <a:ext cx="27718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áfico 17"/>
          <p:cNvGraphicFramePr/>
          <p:nvPr/>
        </p:nvGraphicFramePr>
        <p:xfrm>
          <a:off x="3059832" y="1844824"/>
          <a:ext cx="288031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/>
          <p:nvPr/>
        </p:nvGraphicFramePr>
        <p:xfrm>
          <a:off x="6097904" y="1700808"/>
          <a:ext cx="30460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001051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</a:t>
            </a:r>
            <a:r>
              <a:rPr lang="pt-BR" sz="1800" dirty="0" smtClean="0"/>
              <a:t> – p/3 meses</a:t>
            </a:r>
            <a:endParaRPr lang="pt-BR" sz="18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14744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2" y="1916832"/>
          <a:ext cx="8136906" cy="4382893"/>
        </p:xfrm>
        <a:graphic>
          <a:graphicData uri="http://schemas.openxmlformats.org/drawingml/2006/table">
            <a:tbl>
              <a:tblPr/>
              <a:tblGrid>
                <a:gridCol w="1363727"/>
                <a:gridCol w="712169"/>
                <a:gridCol w="954609"/>
                <a:gridCol w="893999"/>
                <a:gridCol w="196982"/>
                <a:gridCol w="1469795"/>
                <a:gridCol w="712169"/>
                <a:gridCol w="939457"/>
                <a:gridCol w="893999"/>
              </a:tblGrid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fev/14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fev/14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290020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600" dirty="0" smtClean="0"/>
              <a:t>(fev/mar/abr)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1196752"/>
            <a:ext cx="2643206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48482" y="4941168"/>
            <a:ext cx="8643998" cy="1040285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Pra o trimestre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(Fev.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Abr.), 54%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das empresas esperam “aumento” de faturamento, 34% esperam “estabilidade” e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11%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esperam “diminuição”. </a:t>
            </a: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nível de expectativas quanto ao faturamento 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Fev/14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está igual ao observado pelos empresários 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Fev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/13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, ou seja,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89%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esperam aumento ou estabilidade no faturamento.</a:t>
            </a: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23</a:t>
            </a:fld>
            <a:endParaRPr lang="pt-BR"/>
          </a:p>
        </p:txBody>
      </p:sp>
      <p:graphicFrame>
        <p:nvGraphicFramePr>
          <p:cNvPr id="10" name="Gráfico 9"/>
          <p:cNvGraphicFramePr/>
          <p:nvPr/>
        </p:nvGraphicFramePr>
        <p:xfrm>
          <a:off x="0" y="1484784"/>
          <a:ext cx="320384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3275856" y="1484785"/>
          <a:ext cx="5868145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49171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400" dirty="0" smtClean="0"/>
              <a:t>(fev/mar/abr)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83569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84168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5373216"/>
            <a:ext cx="8208912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termos setoriais,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 </a:t>
            </a:r>
            <a:r>
              <a:rPr lang="pt-BR" sz="1400" dirty="0" err="1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Indútria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 tem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as maiores expectativas em relação ao aumento do faturamento (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57%) 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para os próximos meses. Entre os portes, as expectativas em relação ao aumento do faturamento são maiores para o MEI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(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61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%).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79513" y="1772816"/>
          <a:ext cx="424847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5148064" y="1844824"/>
          <a:ext cx="39959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934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600" dirty="0" smtClean="0"/>
              <a:t>(fev/mar/abr)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679025" y="1357298"/>
            <a:ext cx="178595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5589240"/>
            <a:ext cx="8643998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Empresários do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Norte e Centro-Oeste apresentam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expectativas mais otimistas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para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o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faturamento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para os próximos três meses. </a:t>
            </a:r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1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1691680" y="1772816"/>
          <a:ext cx="5832648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934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400" dirty="0" smtClean="0"/>
              <a:t>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86182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916828"/>
          <a:ext cx="7920880" cy="4454898"/>
        </p:xfrm>
        <a:graphic>
          <a:graphicData uri="http://schemas.openxmlformats.org/drawingml/2006/table">
            <a:tbl>
              <a:tblPr/>
              <a:tblGrid>
                <a:gridCol w="1327523"/>
                <a:gridCol w="693261"/>
                <a:gridCol w="929265"/>
                <a:gridCol w="870264"/>
                <a:gridCol w="191753"/>
                <a:gridCol w="1430774"/>
                <a:gridCol w="693261"/>
                <a:gridCol w="914515"/>
                <a:gridCol w="870264"/>
              </a:tblGrid>
              <a:tr h="288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145911811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1268760"/>
            <a:ext cx="2643206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5085184"/>
            <a:ext cx="8640960" cy="127727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As expectativas dos empresários em relação às contratações no próximo trimestre é de aumento para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16%,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estabilidade para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81%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 diminuição para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3%. 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nível de expectativas dos empresários quanto ao emprego em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Fev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/14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está igual ao observado no mesmo período do ano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anterior(Fev/13), ou seja, 97%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esperam aumento ou estabilidade no emprego.</a:t>
            </a:r>
            <a:endParaRPr lang="pt-BR" sz="14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27</a:t>
            </a:fld>
            <a:endParaRPr lang="pt-BR"/>
          </a:p>
        </p:txBody>
      </p:sp>
      <p:graphicFrame>
        <p:nvGraphicFramePr>
          <p:cNvPr id="9" name="Gráfico 8"/>
          <p:cNvGraphicFramePr/>
          <p:nvPr/>
        </p:nvGraphicFramePr>
        <p:xfrm>
          <a:off x="179512" y="1556792"/>
          <a:ext cx="345638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3419872" y="1628800"/>
          <a:ext cx="57241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4465847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28794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72198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5589240"/>
            <a:ext cx="8643998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A expectativa de “aumento” de Pessoal Ocupado no período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fevereiro a abril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é mais forte nas empresas da Construção Civil e nas EPP.  No entanto, nas EPP também é maior a expectativa de diminuição do emprego.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1" y="1916832"/>
          <a:ext cx="457199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5148064" y="1988840"/>
          <a:ext cx="37444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9075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</a:t>
            </a:r>
            <a:r>
              <a:rPr lang="pt-BR" sz="1400" dirty="0" smtClean="0"/>
              <a:t>(fev/mar/abr)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07904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5445224"/>
            <a:ext cx="8643998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As expectativas de emprego nos próximos meses é semelhante em todas regiões com ligeiro destaque para </a:t>
            </a: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a região Sul e Norte.</a:t>
            </a:r>
            <a:endParaRPr lang="pt-BR" sz="14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1475656" y="1700808"/>
          <a:ext cx="57606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94839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298127" y="5552857"/>
            <a:ext cx="8643998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fevereiro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 2014, o Índice de Confiança dos Pequenos Negócios (ICPN)  registrou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105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pontos, apresentando  queda de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9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pontos em relação ao mês anterior e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3 pontos em relação a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jan/13.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Por estar acima do nível de 100 pontos (que registra estabilidade), o ICPN do mês expressa tendência à expansão dos pequenos negócios. O ICPN resulta da combinação do Índice de Situação Atual (ISA 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jan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/14= 81)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 o Índice de Situação Esperada (ISE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fev;mar/abr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= </a:t>
            </a: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128).</a:t>
            </a:r>
            <a:endParaRPr lang="pt-BR" sz="12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0583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</a:t>
            </a:fld>
            <a:endParaRPr lang="pt-BR"/>
          </a:p>
        </p:txBody>
      </p:sp>
      <p:graphicFrame>
        <p:nvGraphicFramePr>
          <p:cNvPr id="9" name="Gráfico 8"/>
          <p:cNvGraphicFramePr/>
          <p:nvPr/>
        </p:nvGraphicFramePr>
        <p:xfrm>
          <a:off x="755576" y="1412776"/>
          <a:ext cx="7776864" cy="396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6986432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3714744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23529" y="1916831"/>
          <a:ext cx="8424934" cy="4320480"/>
        </p:xfrm>
        <a:graphic>
          <a:graphicData uri="http://schemas.openxmlformats.org/drawingml/2006/table">
            <a:tbl>
              <a:tblPr/>
              <a:tblGrid>
                <a:gridCol w="1412000"/>
                <a:gridCol w="737378"/>
                <a:gridCol w="988401"/>
                <a:gridCol w="925644"/>
                <a:gridCol w="203955"/>
                <a:gridCol w="1521823"/>
                <a:gridCol w="737378"/>
                <a:gridCol w="972711"/>
                <a:gridCol w="925644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 bwMode="auto">
          <a:xfrm>
            <a:off x="179512" y="71438"/>
            <a:ext cx="885653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>
              <a:lnSpc>
                <a:spcPct val="100000"/>
              </a:lnSpc>
              <a:buClrTx/>
              <a:buSzTx/>
              <a:buNone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Expectativa de Pessoal Ocupado </a:t>
            </a:r>
            <a:b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1400" dirty="0" smtClean="0">
                <a:solidFill>
                  <a:schemeClr val="bg1"/>
                </a:solidFill>
              </a:rPr>
              <a:t> </a:t>
            </a:r>
            <a:r>
              <a:rPr lang="pt-BR" sz="1400" dirty="0" smtClean="0">
                <a:solidFill>
                  <a:schemeClr val="bg1"/>
                </a:solidFill>
              </a:rPr>
              <a:t>(</a:t>
            </a:r>
            <a:r>
              <a:rPr lang="pt-BR" sz="1400" dirty="0" smtClean="0">
                <a:solidFill>
                  <a:schemeClr val="bg1"/>
                </a:solidFill>
              </a:rPr>
              <a:t>fev/mar/abr</a:t>
            </a:r>
            <a:r>
              <a:rPr lang="pt-BR" sz="1400" dirty="0" smtClean="0">
                <a:solidFill>
                  <a:schemeClr val="bg1"/>
                </a:solidFill>
              </a:rPr>
              <a:t>)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endParaRPr kumimoji="0" lang="pt-BR" sz="1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380415558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Características da pesquisa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640960" cy="5517232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Objetivo</a:t>
            </a:r>
            <a:r>
              <a:rPr lang="en-US" dirty="0" smtClean="0"/>
              <a:t>: 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medir</a:t>
            </a:r>
            <a:r>
              <a:rPr lang="en-US" sz="1400" dirty="0" smtClean="0"/>
              <a:t> o </a:t>
            </a:r>
            <a:r>
              <a:rPr lang="en-US" sz="1400" dirty="0" err="1" smtClean="0"/>
              <a:t>impacto</a:t>
            </a:r>
            <a:r>
              <a:rPr lang="en-US" sz="1400" dirty="0" smtClean="0"/>
              <a:t> da </a:t>
            </a:r>
            <a:r>
              <a:rPr lang="en-US" sz="1400" dirty="0" err="1" smtClean="0"/>
              <a:t>conjuntura</a:t>
            </a:r>
            <a:r>
              <a:rPr lang="en-US" sz="1400" dirty="0" smtClean="0"/>
              <a:t> </a:t>
            </a:r>
            <a:r>
              <a:rPr lang="en-US" sz="1400" dirty="0" err="1" smtClean="0"/>
              <a:t>econômica</a:t>
            </a:r>
            <a:r>
              <a:rPr lang="en-US" sz="1400" dirty="0" smtClean="0"/>
              <a:t> </a:t>
            </a:r>
            <a:r>
              <a:rPr lang="en-US" sz="1400" dirty="0" err="1" smtClean="0"/>
              <a:t>nos</a:t>
            </a:r>
            <a:r>
              <a:rPr lang="en-US" sz="1400" dirty="0" smtClean="0"/>
              <a:t> </a:t>
            </a:r>
            <a:r>
              <a:rPr lang="en-US" sz="1400" dirty="0" err="1" smtClean="0"/>
              <a:t>Pequenos</a:t>
            </a:r>
            <a:r>
              <a:rPr lang="en-US" sz="1400" dirty="0" smtClean="0"/>
              <a:t> </a:t>
            </a:r>
            <a:r>
              <a:rPr lang="en-US" sz="1400" dirty="0" err="1" smtClean="0"/>
              <a:t>Negócios</a:t>
            </a:r>
            <a:r>
              <a:rPr lang="en-US" sz="1400" dirty="0" smtClean="0"/>
              <a:t> e </a:t>
            </a:r>
            <a:r>
              <a:rPr lang="en-US" sz="1400" dirty="0" err="1" smtClean="0"/>
              <a:t>suas</a:t>
            </a:r>
            <a:r>
              <a:rPr lang="en-US" sz="1400" dirty="0" smtClean="0"/>
              <a:t> </a:t>
            </a:r>
            <a:r>
              <a:rPr lang="en-US" sz="1400" dirty="0" err="1" smtClean="0"/>
              <a:t>expectativas</a:t>
            </a:r>
            <a:endParaRPr lang="en-US" sz="1400" dirty="0" smtClean="0"/>
          </a:p>
          <a:p>
            <a:endParaRPr lang="en-US" sz="1200" dirty="0" smtClean="0"/>
          </a:p>
          <a:p>
            <a:r>
              <a:rPr lang="en-US" b="1" u="sng" dirty="0" err="1" smtClean="0"/>
              <a:t>Abrangência</a:t>
            </a:r>
            <a:r>
              <a:rPr lang="en-US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1600" b="1" dirty="0" err="1" smtClean="0"/>
              <a:t>Regiões</a:t>
            </a:r>
            <a:r>
              <a:rPr lang="en-US" sz="1600" dirty="0" smtClean="0"/>
              <a:t>: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, 5 </a:t>
            </a:r>
            <a:r>
              <a:rPr lang="en-US" sz="1600" dirty="0" err="1" smtClean="0"/>
              <a:t>Grandes</a:t>
            </a:r>
            <a:r>
              <a:rPr lang="en-US" sz="1600" dirty="0" smtClean="0"/>
              <a:t> </a:t>
            </a:r>
            <a:r>
              <a:rPr lang="en-US" sz="1600" dirty="0" err="1" smtClean="0"/>
              <a:t>Regiões</a:t>
            </a:r>
            <a:r>
              <a:rPr lang="en-US" sz="1600" dirty="0" smtClean="0"/>
              <a:t>, 26 </a:t>
            </a:r>
            <a:r>
              <a:rPr lang="en-US" sz="1600" dirty="0" err="1" smtClean="0"/>
              <a:t>Estados</a:t>
            </a:r>
            <a:r>
              <a:rPr lang="en-US" sz="1600" dirty="0" smtClean="0"/>
              <a:t> e o Distrito Federal</a:t>
            </a:r>
          </a:p>
          <a:p>
            <a:pPr marL="285750" indent="-285750">
              <a:buFontTx/>
              <a:buChar char="-"/>
            </a:pPr>
            <a:r>
              <a:rPr lang="en-US" sz="1600" b="1" dirty="0" err="1" smtClean="0"/>
              <a:t>Setores</a:t>
            </a:r>
            <a:r>
              <a:rPr lang="en-US" sz="1600" dirty="0" smtClean="0"/>
              <a:t>: </a:t>
            </a:r>
            <a:r>
              <a:rPr lang="en-US" sz="1600" dirty="0" err="1" smtClean="0"/>
              <a:t>Indústria</a:t>
            </a:r>
            <a:r>
              <a:rPr lang="en-US" sz="1600" dirty="0" smtClean="0"/>
              <a:t>, </a:t>
            </a:r>
            <a:r>
              <a:rPr lang="en-US" sz="1600" dirty="0" err="1" smtClean="0"/>
              <a:t>Comércio</a:t>
            </a:r>
            <a:r>
              <a:rPr lang="en-US" sz="1600" dirty="0" smtClean="0"/>
              <a:t>, </a:t>
            </a:r>
            <a:r>
              <a:rPr lang="en-US" sz="1600" dirty="0" err="1" smtClean="0"/>
              <a:t>Serviços</a:t>
            </a:r>
            <a:r>
              <a:rPr lang="en-US" sz="1600" dirty="0" smtClean="0"/>
              <a:t> e </a:t>
            </a:r>
            <a:r>
              <a:rPr lang="en-US" sz="1600" dirty="0" err="1" smtClean="0"/>
              <a:t>Construção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Porte</a:t>
            </a:r>
            <a:r>
              <a:rPr lang="en-US" sz="1600" dirty="0" smtClean="0"/>
              <a:t>:     MEI, ME e EPP</a:t>
            </a:r>
          </a:p>
          <a:p>
            <a:endParaRPr lang="en-US" sz="1200" dirty="0"/>
          </a:p>
          <a:p>
            <a:r>
              <a:rPr lang="en-US" b="1" u="sng" dirty="0" err="1" smtClean="0"/>
              <a:t>Amostra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smtClean="0"/>
              <a:t> 5.600 MEI, ME e EPP (200 </a:t>
            </a:r>
            <a:r>
              <a:rPr lang="en-US" sz="1600" dirty="0" err="1" smtClean="0"/>
              <a:t>por</a:t>
            </a:r>
            <a:r>
              <a:rPr lang="en-US" sz="1600" dirty="0" smtClean="0"/>
              <a:t> UF </a:t>
            </a:r>
            <a:r>
              <a:rPr lang="en-US" sz="1600" dirty="0" err="1" smtClean="0"/>
              <a:t>exceto</a:t>
            </a:r>
            <a:r>
              <a:rPr lang="en-US" sz="1600" dirty="0" smtClean="0"/>
              <a:t> SP com 400)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Margem</a:t>
            </a:r>
            <a:r>
              <a:rPr lang="en-US" sz="1600" dirty="0" smtClean="0"/>
              <a:t> de </a:t>
            </a:r>
            <a:r>
              <a:rPr lang="en-US" sz="1600" dirty="0" err="1" smtClean="0"/>
              <a:t>erro</a:t>
            </a:r>
            <a:r>
              <a:rPr lang="en-US" sz="1600" dirty="0" smtClean="0"/>
              <a:t>: 2,0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 </a:t>
            </a:r>
            <a:r>
              <a:rPr lang="en-US" sz="1600" dirty="0" err="1" smtClean="0"/>
              <a:t>geral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                   2,5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 </a:t>
            </a:r>
            <a:r>
              <a:rPr lang="en-US" sz="1600" dirty="0" err="1" smtClean="0"/>
              <a:t>setorial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                   7,0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estadual</a:t>
            </a:r>
            <a:r>
              <a:rPr lang="en-US" sz="1600" dirty="0" smtClean="0"/>
              <a:t> </a:t>
            </a:r>
            <a:r>
              <a:rPr lang="en-US" sz="1600" dirty="0" err="1" smtClean="0"/>
              <a:t>geral</a:t>
            </a:r>
            <a:r>
              <a:rPr lang="en-US" sz="1600" dirty="0" smtClean="0"/>
              <a:t>)</a:t>
            </a:r>
          </a:p>
          <a:p>
            <a:r>
              <a:rPr lang="en-US" b="1" u="sng" dirty="0" err="1" smtClean="0"/>
              <a:t>Periodicidade</a:t>
            </a:r>
            <a:r>
              <a:rPr lang="en-US" dirty="0" smtClean="0"/>
              <a:t>:</a:t>
            </a:r>
          </a:p>
          <a:p>
            <a:pPr marL="285750" indent="-285750"/>
            <a:r>
              <a:rPr lang="en-US" sz="1600" dirty="0" smtClean="0"/>
              <a:t>-  Mensal (</a:t>
            </a:r>
            <a:r>
              <a:rPr lang="en-US" sz="1600" dirty="0" err="1" smtClean="0"/>
              <a:t>última</a:t>
            </a:r>
            <a:r>
              <a:rPr lang="en-US" sz="1600" dirty="0" smtClean="0"/>
              <a:t> </a:t>
            </a:r>
            <a:r>
              <a:rPr lang="en-US" sz="1600" dirty="0" err="1" smtClean="0"/>
              <a:t>entrevista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Fev</a:t>
            </a:r>
            <a:r>
              <a:rPr lang="en-US" sz="1600" dirty="0" smtClean="0"/>
              <a:t>/14)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Este </a:t>
            </a:r>
            <a:r>
              <a:rPr lang="en-US" sz="1600" dirty="0" err="1" smtClean="0"/>
              <a:t>relatório</a:t>
            </a:r>
            <a:r>
              <a:rPr lang="en-US" sz="1600" dirty="0" smtClean="0"/>
              <a:t>: dados </a:t>
            </a:r>
            <a:r>
              <a:rPr lang="en-US" sz="1600" dirty="0" err="1" smtClean="0"/>
              <a:t>até</a:t>
            </a:r>
            <a:r>
              <a:rPr lang="en-US" sz="1600" dirty="0" smtClean="0"/>
              <a:t> </a:t>
            </a:r>
            <a:r>
              <a:rPr lang="en-US" sz="1600" dirty="0" smtClean="0"/>
              <a:t>Jan/14 </a:t>
            </a:r>
            <a:r>
              <a:rPr lang="en-US" sz="1600" dirty="0" err="1" smtClean="0"/>
              <a:t>para</a:t>
            </a:r>
            <a:r>
              <a:rPr lang="en-US" sz="1600" dirty="0" smtClean="0"/>
              <a:t> o ISA e </a:t>
            </a:r>
          </a:p>
          <a:p>
            <a:pPr marL="285750" indent="-285750"/>
            <a:r>
              <a:rPr lang="en-US" sz="1600" dirty="0" smtClean="0"/>
              <a:t>			dados </a:t>
            </a:r>
            <a:r>
              <a:rPr lang="en-US" sz="1600" dirty="0" err="1" smtClean="0"/>
              <a:t>até</a:t>
            </a:r>
            <a:r>
              <a:rPr lang="en-US" sz="1600" dirty="0" smtClean="0"/>
              <a:t> </a:t>
            </a:r>
            <a:r>
              <a:rPr lang="en-US" sz="1600" dirty="0" err="1" smtClean="0"/>
              <a:t>Fev</a:t>
            </a:r>
            <a:r>
              <a:rPr lang="en-US" sz="1600" dirty="0" smtClean="0"/>
              <a:t>/14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Expectativas</a:t>
            </a:r>
            <a:r>
              <a:rPr lang="en-US" sz="1600" dirty="0" smtClean="0"/>
              <a:t>, ISE e ICPN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  <a:p>
            <a:r>
              <a:rPr lang="en-US" b="1" u="sng" dirty="0" err="1" smtClean="0"/>
              <a:t>Metodologia</a:t>
            </a:r>
            <a:r>
              <a:rPr lang="en-US" dirty="0" smtClean="0"/>
              <a:t>: </a:t>
            </a:r>
            <a:r>
              <a:rPr lang="en-US" sz="1600" dirty="0" err="1" smtClean="0"/>
              <a:t>inspirada</a:t>
            </a:r>
            <a:r>
              <a:rPr lang="en-US" sz="1600" dirty="0" smtClean="0"/>
              <a:t> </a:t>
            </a:r>
            <a:r>
              <a:rPr lang="en-US" sz="1600" dirty="0" err="1" smtClean="0"/>
              <a:t>nos</a:t>
            </a:r>
            <a:r>
              <a:rPr lang="en-US" sz="1600" dirty="0" smtClean="0"/>
              <a:t> </a:t>
            </a:r>
            <a:r>
              <a:rPr lang="en-US" sz="1600" dirty="0" err="1" smtClean="0"/>
              <a:t>Indicadores</a:t>
            </a:r>
            <a:r>
              <a:rPr lang="en-US" sz="1600" dirty="0" smtClean="0"/>
              <a:t> de </a:t>
            </a:r>
            <a:r>
              <a:rPr lang="en-US" sz="1600" dirty="0" err="1" smtClean="0"/>
              <a:t>Confiança</a:t>
            </a:r>
            <a:r>
              <a:rPr lang="en-US" sz="1600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smtClean="0"/>
              <a:t> da </a:t>
            </a:r>
            <a:r>
              <a:rPr lang="en-US" sz="1600" dirty="0" err="1" smtClean="0"/>
              <a:t>Universidade</a:t>
            </a:r>
            <a:r>
              <a:rPr lang="en-US" sz="1600" dirty="0" smtClean="0"/>
              <a:t> de Michigan e do </a:t>
            </a:r>
            <a:r>
              <a:rPr lang="pt-BR" sz="1600" i="1" dirty="0" err="1" smtClean="0"/>
              <a:t>Conference</a:t>
            </a:r>
            <a:r>
              <a:rPr lang="pt-BR" sz="1600" i="1" dirty="0" smtClean="0"/>
              <a:t> </a:t>
            </a:r>
            <a:r>
              <a:rPr lang="pt-BR" sz="1600" i="1" dirty="0"/>
              <a:t>Board</a:t>
            </a:r>
            <a:r>
              <a:rPr lang="pt-BR" sz="1600" dirty="0"/>
              <a:t> norte-americano</a:t>
            </a:r>
            <a:r>
              <a:rPr lang="en-US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467939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Questões levantadas</a:t>
            </a:r>
            <a:r>
              <a:rPr lang="pt-BR" sz="2000" dirty="0" smtClean="0"/>
              <a:t> (em out/13)</a:t>
            </a:r>
            <a:endParaRPr lang="pt-BR" sz="2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208912" cy="4752528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 </a:t>
            </a:r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1</a:t>
            </a:r>
            <a:endParaRPr lang="pt-BR" sz="1600" dirty="0" smtClean="0"/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aconteceu com o FATURAMENTO TOTAL de sua empresa no </a:t>
            </a:r>
            <a:r>
              <a:rPr lang="pt-BR" sz="1600" dirty="0" smtClean="0"/>
              <a:t>mês de </a:t>
            </a:r>
            <a:r>
              <a:rPr lang="pt-BR" sz="1600" b="1" u="sng" dirty="0" smtClean="0"/>
              <a:t>janeiro</a:t>
            </a:r>
            <a:r>
              <a:rPr lang="pt-BR" sz="1600" dirty="0" smtClean="0"/>
              <a:t>, </a:t>
            </a:r>
            <a:r>
              <a:rPr lang="pt-BR" sz="1600" dirty="0"/>
              <a:t>comparado com o mês </a:t>
            </a:r>
            <a:r>
              <a:rPr lang="pt-BR" sz="1600" dirty="0" smtClean="0"/>
              <a:t>anterior?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2</a:t>
            </a:r>
            <a:r>
              <a:rPr lang="pt-BR" sz="1600" dirty="0" smtClean="0"/>
              <a:t> 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aconteceu com o TOTAL DE PESSOAS OCUPADAS na sua empresa no mês </a:t>
            </a:r>
            <a:r>
              <a:rPr lang="pt-BR" sz="1600" dirty="0" smtClean="0"/>
              <a:t>de </a:t>
            </a:r>
            <a:r>
              <a:rPr lang="pt-BR" sz="1600" b="1" u="sng" dirty="0" smtClean="0"/>
              <a:t>janeiro</a:t>
            </a:r>
            <a:r>
              <a:rPr lang="pt-BR" sz="1600" dirty="0" smtClean="0"/>
              <a:t>, </a:t>
            </a:r>
            <a:r>
              <a:rPr lang="pt-BR" sz="1600" dirty="0"/>
              <a:t>comparado com o mês </a:t>
            </a:r>
            <a:r>
              <a:rPr lang="pt-BR" sz="1600" dirty="0" smtClean="0"/>
              <a:t>anterior?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3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o Sr.(a) acredita que ocorrerá com o FATURAMENTO TOTAL mensal de sua empresa nos próximos três </a:t>
            </a:r>
            <a:r>
              <a:rPr lang="pt-BR" sz="1600" dirty="0" smtClean="0"/>
              <a:t>meses </a:t>
            </a:r>
            <a:r>
              <a:rPr lang="pt-BR" sz="1600" dirty="0" smtClean="0"/>
              <a:t>(</a:t>
            </a:r>
            <a:r>
              <a:rPr lang="pt-BR" sz="1600" b="1" u="sng" dirty="0" smtClean="0"/>
              <a:t>fev/mar/abr</a:t>
            </a:r>
            <a:r>
              <a:rPr lang="pt-BR" sz="1600" dirty="0" smtClean="0"/>
              <a:t>), </a:t>
            </a:r>
            <a:r>
              <a:rPr lang="pt-BR" sz="1600" dirty="0"/>
              <a:t>comparado com os últimos 3 </a:t>
            </a:r>
            <a:r>
              <a:rPr lang="pt-BR" sz="1600" dirty="0" smtClean="0"/>
              <a:t>meses?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4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o Sr.(a) acredita que ocorrerá com o TOTAL DE PESSOAS OCUPADAS de sua empresa nos próximos três </a:t>
            </a:r>
            <a:r>
              <a:rPr lang="pt-BR" sz="1600" dirty="0" smtClean="0"/>
              <a:t>meses </a:t>
            </a:r>
            <a:r>
              <a:rPr lang="pt-BR" sz="1600" dirty="0" smtClean="0"/>
              <a:t>(</a:t>
            </a:r>
            <a:r>
              <a:rPr lang="pt-BR" sz="1600" b="1" u="sng" dirty="0" smtClean="0"/>
              <a:t>fev/mar/abr</a:t>
            </a:r>
            <a:r>
              <a:rPr lang="pt-BR" sz="1600" dirty="0" smtClean="0"/>
              <a:t>), </a:t>
            </a:r>
            <a:r>
              <a:rPr lang="pt-BR" sz="1600" dirty="0"/>
              <a:t>comparado com o nível </a:t>
            </a:r>
            <a:r>
              <a:rPr lang="pt-BR" sz="1600" dirty="0" smtClean="0"/>
              <a:t>atual </a:t>
            </a:r>
            <a:r>
              <a:rPr lang="pt-BR" sz="1600" b="1" dirty="0" smtClean="0"/>
              <a:t>(</a:t>
            </a:r>
            <a:r>
              <a:rPr lang="pt-BR" sz="1600" b="1" u="sng" dirty="0" smtClean="0"/>
              <a:t>janeiro</a:t>
            </a:r>
            <a:r>
              <a:rPr lang="pt-BR" sz="1600" b="1" u="sng" dirty="0" smtClean="0"/>
              <a:t>)</a:t>
            </a:r>
            <a:endParaRPr lang="en-US" sz="1600" dirty="0"/>
          </a:p>
          <a:p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3022752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Variáveis</a:t>
            </a:r>
            <a:endParaRPr lang="pt-BR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612586"/>
              </p:ext>
            </p:extLst>
          </p:nvPr>
        </p:nvGraphicFramePr>
        <p:xfrm>
          <a:off x="395538" y="2060847"/>
          <a:ext cx="8470122" cy="3672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7473"/>
                <a:gridCol w="3168352"/>
                <a:gridCol w="2664297"/>
              </a:tblGrid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1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Indicador de Situação Atual (ISA)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0-200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Índice de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Confiança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dos Pequenos Negócios no Brasil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ICPN)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0-200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83E7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2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3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Indicador de Situação Esperada 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(ISE)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0-200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4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6289517"/>
            <a:ext cx="7128792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dirty="0"/>
              <a:t>Indicador = 100 + (% </a:t>
            </a:r>
            <a:r>
              <a:rPr lang="pt-BR" b="1" dirty="0" smtClean="0"/>
              <a:t>aumento </a:t>
            </a:r>
            <a:r>
              <a:rPr lang="pt-BR" b="1" dirty="0"/>
              <a:t>- </a:t>
            </a:r>
            <a:r>
              <a:rPr lang="pt-BR" b="1" dirty="0" smtClean="0"/>
              <a:t>% diminuição</a:t>
            </a:r>
            <a:r>
              <a:rPr lang="pt-BR" b="1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1524125"/>
            <a:ext cx="288032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err="1" smtClean="0"/>
              <a:t>Matriz</a:t>
            </a:r>
            <a:r>
              <a:rPr lang="en-US" b="1" dirty="0" smtClean="0"/>
              <a:t> de </a:t>
            </a:r>
            <a:r>
              <a:rPr lang="en-US" b="1" dirty="0" err="1" smtClean="0"/>
              <a:t>Resultados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 bwMode="auto">
          <a:xfrm>
            <a:off x="4139952" y="5589240"/>
            <a:ext cx="720080" cy="64807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5738" marR="0" indent="-185738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16044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Variáveis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57298"/>
            <a:ext cx="8820472" cy="4896544"/>
          </a:xfrm>
        </p:spPr>
        <p:txBody>
          <a:bodyPr>
            <a:noAutofit/>
          </a:bodyPr>
          <a:lstStyle/>
          <a:p>
            <a:pPr algn="ctr"/>
            <a:r>
              <a:rPr lang="pt-BR" sz="1800" b="1" u="sng" dirty="0"/>
              <a:t>Indicador de Situação </a:t>
            </a:r>
            <a:r>
              <a:rPr lang="pt-BR" sz="1800" b="1" u="sng" dirty="0" smtClean="0"/>
              <a:t>Atual (ISA)</a:t>
            </a:r>
            <a:r>
              <a:rPr lang="pt-BR" sz="1600" dirty="0" smtClean="0"/>
              <a:t> </a:t>
            </a:r>
          </a:p>
          <a:p>
            <a:r>
              <a:rPr lang="pt-BR" sz="1600" dirty="0" smtClean="0"/>
              <a:t>Expressa o nível de atividade atual</a:t>
            </a:r>
          </a:p>
          <a:p>
            <a:pPr marL="360363" lvl="1" indent="0">
              <a:buNone/>
            </a:pPr>
            <a:r>
              <a:rPr lang="pt-BR" sz="1600" dirty="0" smtClean="0"/>
              <a:t>&gt; 100  (expansão da atividade no </a:t>
            </a:r>
            <a:r>
              <a:rPr lang="pt-BR" sz="1600" dirty="0"/>
              <a:t>ú</a:t>
            </a:r>
            <a:r>
              <a:rPr lang="pt-BR" sz="1600" dirty="0" smtClean="0"/>
              <a:t>ltimo mês)</a:t>
            </a:r>
          </a:p>
          <a:p>
            <a:pPr marL="360363" lvl="1" indent="0">
              <a:buNone/>
            </a:pPr>
            <a:r>
              <a:rPr lang="pt-BR" sz="1600" dirty="0" smtClean="0"/>
              <a:t>= 100  (estabilidade no </a:t>
            </a:r>
            <a:r>
              <a:rPr lang="pt-BR" sz="1600" dirty="0"/>
              <a:t>último mês)</a:t>
            </a:r>
            <a:endParaRPr lang="pt-BR" sz="1600" dirty="0" smtClean="0"/>
          </a:p>
          <a:p>
            <a:pPr marL="360363" lvl="1" indent="0">
              <a:buNone/>
            </a:pPr>
            <a:r>
              <a:rPr lang="pt-BR" sz="1600" dirty="0" smtClean="0"/>
              <a:t>&lt; 100  (retração da atividade no </a:t>
            </a:r>
            <a:r>
              <a:rPr lang="pt-BR" sz="1600" dirty="0"/>
              <a:t>último mês)</a:t>
            </a:r>
            <a:endParaRPr lang="pt-BR" sz="1600" dirty="0" smtClean="0"/>
          </a:p>
          <a:p>
            <a:endParaRPr lang="pt-BR" sz="1600" dirty="0" smtClean="0"/>
          </a:p>
          <a:p>
            <a:pPr algn="ctr"/>
            <a:r>
              <a:rPr lang="pt-BR" sz="1800" b="1" u="sng" dirty="0" smtClean="0"/>
              <a:t>Indicador </a:t>
            </a:r>
            <a:r>
              <a:rPr lang="pt-BR" sz="1800" b="1" u="sng" dirty="0"/>
              <a:t>de Situação </a:t>
            </a:r>
            <a:r>
              <a:rPr lang="pt-BR" sz="1800" b="1" u="sng" dirty="0" smtClean="0"/>
              <a:t>Esperada (ISE)</a:t>
            </a:r>
            <a:endParaRPr lang="pt-BR" sz="1800" u="sng" dirty="0" smtClean="0"/>
          </a:p>
          <a:p>
            <a:r>
              <a:rPr lang="pt-BR" sz="1600" dirty="0" smtClean="0"/>
              <a:t>Expressa o nível de atividade esperada (nos próximos 3 meses)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 &gt; 100 (expansão da atividade esperada nos próximos 3 meses)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 = 100 (estabilidade esperada esperada nos próximos 3 meses)</a:t>
            </a:r>
          </a:p>
          <a:p>
            <a:pPr marL="360363" lvl="1" indent="0">
              <a:buNone/>
            </a:pPr>
            <a:r>
              <a:rPr lang="pt-BR" sz="1600" dirty="0" smtClean="0"/>
              <a:t>&lt; 100 (retração da atividade esperada nos próximos 3 meses)</a:t>
            </a:r>
          </a:p>
          <a:p>
            <a:endParaRPr lang="pt-BR" sz="1600" dirty="0" smtClean="0"/>
          </a:p>
          <a:p>
            <a:pPr algn="ctr"/>
            <a:r>
              <a:rPr lang="pt-BR" sz="1800" b="1" u="sng" dirty="0" smtClean="0"/>
              <a:t>Índice </a:t>
            </a:r>
            <a:r>
              <a:rPr lang="pt-BR" sz="1800" b="1" u="sng" dirty="0"/>
              <a:t>de </a:t>
            </a:r>
            <a:r>
              <a:rPr lang="pt-BR" sz="1800" b="1" u="sng" dirty="0" smtClean="0"/>
              <a:t>Confiança dos Pequenos Negócios (ICPN)</a:t>
            </a:r>
            <a:endParaRPr lang="pt-BR" sz="1800" u="sng" dirty="0" smtClean="0"/>
          </a:p>
          <a:p>
            <a:r>
              <a:rPr lang="pt-BR" sz="1600" dirty="0" smtClean="0"/>
              <a:t>Expressa a tendência do nivel de atividade, levando em conta o presente e o futuro</a:t>
            </a:r>
            <a:endParaRPr lang="pt-BR" sz="1600" dirty="0"/>
          </a:p>
          <a:p>
            <a:r>
              <a:rPr lang="pt-BR" sz="1600" dirty="0"/>
              <a:t>      &gt; 100 </a:t>
            </a:r>
            <a:r>
              <a:rPr lang="pt-BR" sz="1600" dirty="0" smtClean="0"/>
              <a:t> “tendência” de expansão da atividade</a:t>
            </a:r>
            <a:endParaRPr lang="pt-BR" sz="1600" dirty="0"/>
          </a:p>
          <a:p>
            <a:r>
              <a:rPr lang="pt-BR" sz="1600" dirty="0"/>
              <a:t>      = 100 </a:t>
            </a:r>
            <a:r>
              <a:rPr lang="pt-BR" sz="1600" dirty="0" smtClean="0"/>
              <a:t> “tendência” de estabilidade da atividade</a:t>
            </a:r>
            <a:endParaRPr lang="pt-BR" sz="1600" dirty="0"/>
          </a:p>
          <a:p>
            <a:pPr marL="360363" lvl="1" indent="0">
              <a:buNone/>
            </a:pPr>
            <a:r>
              <a:rPr lang="pt-BR" sz="1600" dirty="0" smtClean="0"/>
              <a:t>&lt; </a:t>
            </a:r>
            <a:r>
              <a:rPr lang="pt-BR" sz="1600" dirty="0"/>
              <a:t>100  </a:t>
            </a:r>
            <a:r>
              <a:rPr lang="pt-BR" sz="1600" dirty="0" smtClean="0"/>
              <a:t>“tendência” de retração da atividade</a:t>
            </a:r>
            <a:endParaRPr lang="pt-BR" sz="1600" dirty="0"/>
          </a:p>
          <a:p>
            <a:r>
              <a:rPr lang="pt-BR" sz="1600" dirty="0" smtClean="0"/>
              <a:t> 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57422" y="6286520"/>
            <a:ext cx="4286280" cy="380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ICPN = (ISA + ISE)/2</a:t>
            </a:r>
            <a:endParaRPr lang="pt-BR" b="1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30578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58888" y="1714488"/>
            <a:ext cx="6842125" cy="442915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>ÍNDICE DE CONFIANÇA </a:t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>DOS PEQUENOS NEGÓCIOS NO BRASIL </a:t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pt-BR" sz="1600" dirty="0" smtClean="0">
                <a:solidFill>
                  <a:schemeClr val="tx1"/>
                </a:solidFill>
              </a:rPr>
              <a:t>Informações sobre este documento: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Unidade de Gestão Estratégica </a:t>
            </a:r>
            <a:r>
              <a:rPr lang="pt-BR" sz="1600" dirty="0" err="1" smtClean="0">
                <a:solidFill>
                  <a:schemeClr val="tx1"/>
                </a:solidFill>
              </a:rPr>
              <a:t>Sebrae-NA</a:t>
            </a: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(61) 3348-7640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(61) 3348-7180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Outras informações sobre o Sebrae: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chemeClr val="tx1"/>
                </a:solidFill>
              </a:rPr>
              <a:t>0800 570 0800</a:t>
            </a:r>
            <a:endParaRPr lang="pt-BR" sz="3200" b="1" u="sng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066" name="Picture 18" descr="Fipe_c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425" cy="117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arco.bede\Dropbox\___Estudos e Pesquisas UGE\Administrativo\sebra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926356" cy="9379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355976" y="6642100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63589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517232"/>
            <a:ext cx="7848872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</a:t>
            </a:r>
            <a:r>
              <a:rPr lang="pt-BR" sz="1200" dirty="0" smtClean="0"/>
              <a:t>fev/14</a:t>
            </a:r>
            <a:r>
              <a:rPr lang="pt-BR" sz="1200" dirty="0" smtClean="0"/>
              <a:t>, </a:t>
            </a:r>
            <a:r>
              <a:rPr lang="pt-BR" sz="1200" dirty="0" smtClean="0"/>
              <a:t>e pelo décimo mês consecutivo, o </a:t>
            </a:r>
            <a:r>
              <a:rPr lang="pt-BR" sz="1200" dirty="0" smtClean="0"/>
              <a:t>setor de Construção Civil apresentou  ICPN mais alto (</a:t>
            </a:r>
            <a:r>
              <a:rPr lang="pt-BR" sz="1200" dirty="0" smtClean="0"/>
              <a:t>113 </a:t>
            </a:r>
            <a:r>
              <a:rPr lang="pt-BR" sz="1200" dirty="0" smtClean="0"/>
              <a:t>pontos) e </a:t>
            </a:r>
            <a:r>
              <a:rPr lang="pt-BR" sz="1200" dirty="0" smtClean="0"/>
              <a:t>o Comércio apresentou </a:t>
            </a:r>
            <a:r>
              <a:rPr lang="pt-BR" sz="1200" dirty="0" smtClean="0"/>
              <a:t>o menor índice (ICPN = </a:t>
            </a:r>
            <a:r>
              <a:rPr lang="pt-BR" sz="1200" dirty="0" smtClean="0"/>
              <a:t>102 </a:t>
            </a:r>
            <a:r>
              <a:rPr lang="pt-BR" sz="1200" dirty="0" smtClean="0"/>
              <a:t>pontos). Todos setores apresentaram queda no indicador tanto em relação ao mês anterior, quanto em relação ao mesmo período do ano passado.  Em </a:t>
            </a:r>
            <a:r>
              <a:rPr lang="pt-BR" sz="1200" dirty="0" smtClean="0"/>
              <a:t>relação Fev/13 </a:t>
            </a:r>
            <a:r>
              <a:rPr lang="pt-BR" sz="1200" dirty="0" smtClean="0"/>
              <a:t>a maior queda foi no setor Indústria com </a:t>
            </a:r>
            <a:r>
              <a:rPr lang="pt-BR" sz="1200" dirty="0" smtClean="0"/>
              <a:t>-5 </a:t>
            </a:r>
            <a:r>
              <a:rPr lang="pt-BR" sz="1200" dirty="0" smtClean="0"/>
              <a:t>pontos e em relação </a:t>
            </a:r>
            <a:r>
              <a:rPr lang="pt-BR" sz="1200" dirty="0" smtClean="0"/>
              <a:t>ao mês anterior a </a:t>
            </a:r>
            <a:r>
              <a:rPr lang="pt-BR" sz="1200" dirty="0" smtClean="0"/>
              <a:t>maior queda foi do Comércio com </a:t>
            </a:r>
            <a:r>
              <a:rPr lang="pt-BR" sz="1200" dirty="0" smtClean="0"/>
              <a:t>-11 </a:t>
            </a:r>
            <a:r>
              <a:rPr lang="pt-BR" sz="1200" dirty="0" smtClean="0"/>
              <a:t>pontos.</a:t>
            </a:r>
            <a:endParaRPr lang="pt-BR" sz="12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4</a:t>
            </a:fld>
            <a:endParaRPr lang="pt-BR"/>
          </a:p>
        </p:txBody>
      </p:sp>
      <p:graphicFrame>
        <p:nvGraphicFramePr>
          <p:cNvPr id="9" name="Gráfico 8"/>
          <p:cNvGraphicFramePr/>
          <p:nvPr/>
        </p:nvGraphicFramePr>
        <p:xfrm>
          <a:off x="521773" y="1301283"/>
          <a:ext cx="8100453" cy="425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777013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07904" y="141277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5517232"/>
            <a:ext cx="7416824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relação ao porte, os MEI </a:t>
            </a:r>
            <a:r>
              <a:rPr lang="pt-BR" sz="1200" dirty="0" smtClean="0"/>
              <a:t>apresentaram o maior índice do mês (ICPN = 107). </a:t>
            </a:r>
            <a:r>
              <a:rPr lang="pt-BR" sz="1200" dirty="0" smtClean="0"/>
              <a:t>No entanto, em relação ao mês </a:t>
            </a:r>
            <a:r>
              <a:rPr lang="pt-BR" sz="1200" dirty="0" smtClean="0"/>
              <a:t>anterior os MEI registraram </a:t>
            </a:r>
            <a:r>
              <a:rPr lang="pt-BR" sz="1200" dirty="0" smtClean="0"/>
              <a:t>queda de 11 pontos e de - 2 em relação a fev/13. Já </a:t>
            </a:r>
            <a:r>
              <a:rPr lang="pt-BR" sz="1200" dirty="0" smtClean="0"/>
              <a:t>as ME e EPP registraram queda no ICPN em relação ao mês anterior de  </a:t>
            </a:r>
            <a:r>
              <a:rPr lang="pt-BR" sz="1200" dirty="0" smtClean="0"/>
              <a:t>-8 </a:t>
            </a:r>
            <a:r>
              <a:rPr lang="pt-BR" sz="1200" dirty="0" smtClean="0"/>
              <a:t>e </a:t>
            </a:r>
            <a:r>
              <a:rPr lang="pt-BR" sz="1200" dirty="0" smtClean="0"/>
              <a:t>-1 </a:t>
            </a:r>
            <a:r>
              <a:rPr lang="pt-BR" sz="1200" dirty="0" smtClean="0"/>
              <a:t>pontos, respectivamente. Já em relação ao mesmo período do ano anterior as ME registram queda de </a:t>
            </a:r>
            <a:r>
              <a:rPr lang="pt-BR" sz="1200" dirty="0" smtClean="0"/>
              <a:t>-5 </a:t>
            </a:r>
            <a:r>
              <a:rPr lang="pt-BR" sz="1200" dirty="0" smtClean="0"/>
              <a:t>pontos e as EPP de -3 pontos.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355976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6E84-7FC7-48AC-A839-980D98F6492D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10" name="Gráfico 9"/>
          <p:cNvGraphicFramePr/>
          <p:nvPr/>
        </p:nvGraphicFramePr>
        <p:xfrm>
          <a:off x="91750" y="980728"/>
          <a:ext cx="905225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0790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5445224"/>
            <a:ext cx="8208912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termos </a:t>
            </a:r>
            <a:r>
              <a:rPr lang="pt-BR" sz="1200" dirty="0" smtClean="0"/>
              <a:t>regionais, </a:t>
            </a:r>
            <a:r>
              <a:rPr lang="pt-BR" sz="1200" dirty="0" smtClean="0"/>
              <a:t>Centro-oeste e Sul</a:t>
            </a:r>
            <a:r>
              <a:rPr lang="pt-BR" sz="1200" dirty="0" smtClean="0"/>
              <a:t>, registraram </a:t>
            </a:r>
            <a:r>
              <a:rPr lang="pt-BR" sz="1200" dirty="0" smtClean="0"/>
              <a:t>o maior índice no mês (</a:t>
            </a:r>
            <a:r>
              <a:rPr lang="pt-BR" sz="1200" dirty="0" smtClean="0"/>
              <a:t>ICPN=107). O Nordeste apresentou a maior queda tanto em relação ao mês anterior (-6 pontos) quanto em relação a fev/13 (-17 pontos)., </a:t>
            </a:r>
            <a:r>
              <a:rPr lang="pt-BR" sz="1200" dirty="0" smtClean="0"/>
              <a:t>com queda de 4 pontos em relação ao mês anterior. Em relação a jan/13, apenas o Centro-Oeste obteve estabilidade no ICPN. Todas demais regiões apresentaram variação negativa no ICPN, com destaque para o Sul e Sudeste (– 5 pontos).  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6E84-7FC7-48AC-A839-980D98F6492D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5" name="Espaço Reservado para Rodapé 14"/>
          <p:cNvSpPr>
            <a:spLocks noGrp="1"/>
          </p:cNvSpPr>
          <p:nvPr>
            <p:ph type="ftr" sz="quarter" idx="11"/>
          </p:nvPr>
        </p:nvSpPr>
        <p:spPr>
          <a:xfrm>
            <a:off x="3995936" y="6642100"/>
            <a:ext cx="4464050" cy="215900"/>
          </a:xfrm>
        </p:spPr>
        <p:txBody>
          <a:bodyPr/>
          <a:lstStyle/>
          <a:p>
            <a:r>
              <a:rPr lang="pt-BR" altLang="ja-JP" dirty="0" smtClean="0"/>
              <a:t>Fonte: SEBRAE/FIPE</a:t>
            </a:r>
            <a:endParaRPr lang="pt-BR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257735" y="1423147"/>
          <a:ext cx="8628529" cy="401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428860" y="1334384"/>
            <a:ext cx="4143404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 – Evolução Recente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4" y="1916832"/>
          <a:ext cx="8208917" cy="4152675"/>
        </p:xfrm>
        <a:graphic>
          <a:graphicData uri="http://schemas.openxmlformats.org/drawingml/2006/table">
            <a:tbl>
              <a:tblPr/>
              <a:tblGrid>
                <a:gridCol w="1370691"/>
                <a:gridCol w="715805"/>
                <a:gridCol w="959483"/>
                <a:gridCol w="898565"/>
                <a:gridCol w="197989"/>
                <a:gridCol w="1507760"/>
                <a:gridCol w="715805"/>
                <a:gridCol w="906712"/>
                <a:gridCol w="936107"/>
              </a:tblGrid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fev/14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fev/14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77013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DETALHAMENTO ISA e ISE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</a:t>
            </a:r>
            <a:endParaRPr lang="pt-BR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373216"/>
            <a:ext cx="8643998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O índice de </a:t>
            </a:r>
            <a:r>
              <a:rPr lang="pt-BR" sz="1200" i="1" dirty="0" smtClean="0"/>
              <a:t>situação atual (ISA</a:t>
            </a:r>
            <a:r>
              <a:rPr lang="pt-BR" sz="1200" i="1" dirty="0" smtClean="0"/>
              <a:t>), </a:t>
            </a:r>
            <a:r>
              <a:rPr lang="pt-BR" sz="1200" dirty="0" smtClean="0"/>
              <a:t>retrata a percepção em relação á demanda no momento atual, </a:t>
            </a:r>
            <a:r>
              <a:rPr lang="pt-BR" sz="1200" dirty="0" smtClean="0"/>
              <a:t>e apresentou </a:t>
            </a:r>
            <a:r>
              <a:rPr lang="pt-BR" sz="1200" dirty="0" smtClean="0"/>
              <a:t>uma variação </a:t>
            </a:r>
            <a:r>
              <a:rPr lang="pt-BR" sz="1200" dirty="0" smtClean="0"/>
              <a:t>negativa de 30 pontos </a:t>
            </a:r>
            <a:r>
              <a:rPr lang="pt-BR" sz="1200" dirty="0" smtClean="0"/>
              <a:t>em relação ao mês </a:t>
            </a:r>
            <a:r>
              <a:rPr lang="pt-BR" sz="1200" dirty="0" smtClean="0"/>
              <a:t>anterior (desconsiderando arredondamentos) de -2 pontos em relação a jan/13.  Apesar da grande queda do ISA em Janeiro </a:t>
            </a:r>
            <a:r>
              <a:rPr lang="pt-BR" sz="1200" dirty="0" smtClean="0"/>
              <a:t>reflete a mesma tendência observada em Jan/13 e </a:t>
            </a:r>
            <a:r>
              <a:rPr lang="pt-BR" sz="1200" dirty="0" smtClean="0"/>
              <a:t>está coerente com o ISE de jan/13 que apresentou  nível baixo de expectativas.</a:t>
            </a:r>
            <a:endParaRPr lang="pt-BR" sz="1200" dirty="0" smtClean="0"/>
          </a:p>
          <a:p>
            <a:pPr algn="just">
              <a:buNone/>
            </a:pPr>
            <a:r>
              <a:rPr lang="pt-BR" sz="1200" dirty="0" smtClean="0"/>
              <a:t>Em parte, </a:t>
            </a:r>
            <a:r>
              <a:rPr lang="pt-BR" sz="1200" dirty="0" smtClean="0"/>
              <a:t>a queda o </a:t>
            </a:r>
            <a:r>
              <a:rPr lang="pt-BR" sz="1200" dirty="0" smtClean="0"/>
              <a:t>ISA no mês </a:t>
            </a:r>
            <a:r>
              <a:rPr lang="pt-BR" sz="1200" dirty="0" smtClean="0"/>
              <a:t>de jan/14 é </a:t>
            </a:r>
            <a:r>
              <a:rPr lang="pt-BR" sz="1200" dirty="0" smtClean="0"/>
              <a:t>explicada </a:t>
            </a:r>
            <a:r>
              <a:rPr lang="pt-BR" sz="1200" dirty="0" smtClean="0"/>
              <a:t>pela redução do faturamento </a:t>
            </a:r>
            <a:r>
              <a:rPr lang="pt-BR" sz="1200" dirty="0" smtClean="0"/>
              <a:t>no mês. 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11" name="Gráfico 10"/>
          <p:cNvGraphicFramePr/>
          <p:nvPr/>
        </p:nvGraphicFramePr>
        <p:xfrm>
          <a:off x="395536" y="1268760"/>
          <a:ext cx="8280920" cy="391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03085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nco">
  <a:themeElements>
    <a:clrScheme name="branco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AFC6E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4DFF6"/>
      </a:accent5>
      <a:accent6>
        <a:srgbClr val="2D2D8A"/>
      </a:accent6>
      <a:hlink>
        <a:srgbClr val="000000"/>
      </a:hlink>
      <a:folHlink>
        <a:srgbClr val="000000"/>
      </a:folHlink>
    </a:clrScheme>
    <a:fontScheme name="br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branco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FC6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4DFF6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o e ite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xto e i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texto e item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FC6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4DFF6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16345</TotalTime>
  <Words>4271</Words>
  <Application>Microsoft Office PowerPoint</Application>
  <PresentationFormat>Apresentação na tela (4:3)</PresentationFormat>
  <Paragraphs>1393</Paragraphs>
  <Slides>35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branco</vt:lpstr>
      <vt:lpstr>texto e item</vt:lpstr>
      <vt:lpstr>ÍNDICE DE CONFIANÇA  DOS PEQUENOS NEGÓCIOS NO BRASIL (ICPN)   </vt:lpstr>
      <vt:lpstr>Sumário Executivo  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DETALHAMENTO ISA e ISE</vt:lpstr>
      <vt:lpstr>Indicador de Situação Atual (ISA) no mês</vt:lpstr>
      <vt:lpstr>Indicador de Situação Atual (ISA) no mês</vt:lpstr>
      <vt:lpstr>Indicador de Situação Atual (ISA) no mês </vt:lpstr>
      <vt:lpstr>Faturamento Mensal (no mês de janeiro/14) </vt:lpstr>
      <vt:lpstr>Faturamento Mensal (no mês de janeiro/14) </vt:lpstr>
      <vt:lpstr>Faturamento Mensal (no mês de janeiro/14) </vt:lpstr>
      <vt:lpstr>Faturamento Mensal (no mês de janeiro/14)</vt:lpstr>
      <vt:lpstr>Pessoal Ocupado (no mês de janeiro/14) </vt:lpstr>
      <vt:lpstr>Pessoal Ocupado (no mês de janeiro/14) </vt:lpstr>
      <vt:lpstr>Pessoal Ocupado (no mês de janeiro/14) </vt:lpstr>
      <vt:lpstr>Pessoal Ocupado (no mês de janeiro/14) </vt:lpstr>
      <vt:lpstr>Indicador de Situação Esperada (ISE) – p/3 meses</vt:lpstr>
      <vt:lpstr>Indicador de Situação Esperada (ISE) – p/3 meses</vt:lpstr>
      <vt:lpstr>Indicador de Situação Esperada (ISE) – p/3 meses</vt:lpstr>
      <vt:lpstr>Expectativa de Faturamento (fev/mar/abr) </vt:lpstr>
      <vt:lpstr>Expectativa de Faturamento (fev/mar/abr) </vt:lpstr>
      <vt:lpstr>Expectativa de Faturamento (fev/mar/abr) </vt:lpstr>
      <vt:lpstr>Expectativa de Faturamento (jan/fev/mar) </vt:lpstr>
      <vt:lpstr>Expectativa de Pessoal Ocupado   (jan/fev/mar) </vt:lpstr>
      <vt:lpstr>Expectativa de Pessoal Ocupado   (jan/fev/mar) </vt:lpstr>
      <vt:lpstr>Expectativa de Pessoal Ocupado   (fev/mar/abr) </vt:lpstr>
      <vt:lpstr>Slide 30</vt:lpstr>
      <vt:lpstr>Características da pesquisa</vt:lpstr>
      <vt:lpstr>Questões levantadas (em out/13)</vt:lpstr>
      <vt:lpstr>Variáveis</vt:lpstr>
      <vt:lpstr>Variáveis</vt:lpstr>
      <vt:lpstr>ÍNDICE DE CONFIANÇA  DOS PEQUENOS NEGÓCIOS NO BRASIL     Informações sobre este documento: Unidade de Gestão Estratégica Sebrae-NA (61) 3348-7640 (61) 3348-7180  Outras informações sobre o Sebrae:  0800 570 0800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 de Confiança dos Pequenos Negócios</dc:title>
  <dc:creator>Dênis Nunes</dc:creator>
  <cp:keywords>ICPN</cp:keywords>
  <cp:lastModifiedBy>denis.nunes</cp:lastModifiedBy>
  <cp:revision>1077</cp:revision>
  <cp:lastPrinted>2012-07-12T11:30:59Z</cp:lastPrinted>
  <dcterms:created xsi:type="dcterms:W3CDTF">2006-05-24T18:43:07Z</dcterms:created>
  <dcterms:modified xsi:type="dcterms:W3CDTF">2014-03-06T14:07:28Z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